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7" r:id="rId2"/>
    <p:sldId id="256" r:id="rId3"/>
    <p:sldId id="271" r:id="rId4"/>
    <p:sldId id="275" r:id="rId5"/>
    <p:sldId id="272" r:id="rId6"/>
    <p:sldId id="303" r:id="rId7"/>
    <p:sldId id="304" r:id="rId8"/>
    <p:sldId id="305" r:id="rId9"/>
    <p:sldId id="306" r:id="rId10"/>
    <p:sldId id="308" r:id="rId11"/>
    <p:sldId id="309" r:id="rId12"/>
    <p:sldId id="282" r:id="rId13"/>
    <p:sldId id="310" r:id="rId14"/>
    <p:sldId id="311" r:id="rId15"/>
    <p:sldId id="312" r:id="rId16"/>
    <p:sldId id="283" r:id="rId17"/>
    <p:sldId id="313" r:id="rId18"/>
    <p:sldId id="314" r:id="rId19"/>
    <p:sldId id="315" r:id="rId20"/>
    <p:sldId id="316" r:id="rId21"/>
    <p:sldId id="284" r:id="rId22"/>
    <p:sldId id="320" r:id="rId23"/>
    <p:sldId id="321" r:id="rId24"/>
    <p:sldId id="322" r:id="rId25"/>
    <p:sldId id="323" r:id="rId26"/>
    <p:sldId id="324" r:id="rId27"/>
    <p:sldId id="285" r:id="rId28"/>
    <p:sldId id="325" r:id="rId29"/>
    <p:sldId id="326" r:id="rId30"/>
    <p:sldId id="327" r:id="rId31"/>
    <p:sldId id="328" r:id="rId32"/>
    <p:sldId id="329" r:id="rId33"/>
    <p:sldId id="330" r:id="rId34"/>
    <p:sldId id="293" r:id="rId35"/>
    <p:sldId id="287" r:id="rId36"/>
    <p:sldId id="288" r:id="rId37"/>
    <p:sldId id="317" r:id="rId38"/>
    <p:sldId id="318" r:id="rId39"/>
    <p:sldId id="319" r:id="rId40"/>
    <p:sldId id="289" r:id="rId41"/>
    <p:sldId id="290" r:id="rId42"/>
    <p:sldId id="291" r:id="rId43"/>
    <p:sldId id="273" r:id="rId44"/>
    <p:sldId id="294" r:id="rId45"/>
    <p:sldId id="295" r:id="rId46"/>
    <p:sldId id="296" r:id="rId47"/>
    <p:sldId id="297" r:id="rId48"/>
    <p:sldId id="298" r:id="rId49"/>
    <p:sldId id="299" r:id="rId50"/>
    <p:sldId id="300" r:id="rId51"/>
    <p:sldId id="301" r:id="rId52"/>
    <p:sldId id="274"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4CF132-13BE-47D3-BA49-6ADEA2D6DF1C}" type="datetimeFigureOut">
              <a:rPr lang="en-US" smtClean="0"/>
              <a:t>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22AFBB-2F44-4A51-AB5E-4A2056E5423B}" type="slidenum">
              <a:rPr lang="en-US" smtClean="0"/>
              <a:t>‹#›</a:t>
            </a:fld>
            <a:endParaRPr lang="en-US"/>
          </a:p>
        </p:txBody>
      </p:sp>
    </p:spTree>
    <p:extLst>
      <p:ext uri="{BB962C8B-B14F-4D97-AF65-F5344CB8AC3E}">
        <p14:creationId xmlns:p14="http://schemas.microsoft.com/office/powerpoint/2010/main" val="3103127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22AFBB-2F44-4A51-AB5E-4A2056E5423B}" type="slidenum">
              <a:rPr lang="en-US" smtClean="0"/>
              <a:t>1</a:t>
            </a:fld>
            <a:endParaRPr lang="en-US"/>
          </a:p>
        </p:txBody>
      </p:sp>
    </p:spTree>
    <p:extLst>
      <p:ext uri="{BB962C8B-B14F-4D97-AF65-F5344CB8AC3E}">
        <p14:creationId xmlns:p14="http://schemas.microsoft.com/office/powerpoint/2010/main" val="4293461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2B339A-66B4-4909-8BDE-E9BC945AD9AD}" type="datetime1">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E879CF-B771-44BD-A69D-C3F7F30296AE}" type="slidenum">
              <a:rPr lang="en-US" smtClean="0"/>
              <a:t>‹#›</a:t>
            </a:fld>
            <a:endParaRPr lang="en-US"/>
          </a:p>
        </p:txBody>
      </p:sp>
    </p:spTree>
    <p:extLst>
      <p:ext uri="{BB962C8B-B14F-4D97-AF65-F5344CB8AC3E}">
        <p14:creationId xmlns:p14="http://schemas.microsoft.com/office/powerpoint/2010/main" val="928047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370218-A7C5-4F98-B29D-D97CBE3477FF}" type="datetime1">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E879CF-B771-44BD-A69D-C3F7F30296AE}" type="slidenum">
              <a:rPr lang="en-US" smtClean="0"/>
              <a:t>‹#›</a:t>
            </a:fld>
            <a:endParaRPr lang="en-US"/>
          </a:p>
        </p:txBody>
      </p:sp>
    </p:spTree>
    <p:extLst>
      <p:ext uri="{BB962C8B-B14F-4D97-AF65-F5344CB8AC3E}">
        <p14:creationId xmlns:p14="http://schemas.microsoft.com/office/powerpoint/2010/main" val="306107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3EAB5A-C707-4039-8389-0548F269564B}" type="datetime1">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E879CF-B771-44BD-A69D-C3F7F30296AE}" type="slidenum">
              <a:rPr lang="en-US" smtClean="0"/>
              <a:t>‹#›</a:t>
            </a:fld>
            <a:endParaRPr lang="en-US"/>
          </a:p>
        </p:txBody>
      </p:sp>
    </p:spTree>
    <p:extLst>
      <p:ext uri="{BB962C8B-B14F-4D97-AF65-F5344CB8AC3E}">
        <p14:creationId xmlns:p14="http://schemas.microsoft.com/office/powerpoint/2010/main" val="2227477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915621-7A47-49BC-A4C6-7A9F1285D50D}" type="datetime1">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E879CF-B771-44BD-A69D-C3F7F30296AE}" type="slidenum">
              <a:rPr lang="en-US" smtClean="0"/>
              <a:t>‹#›</a:t>
            </a:fld>
            <a:endParaRPr lang="en-US"/>
          </a:p>
        </p:txBody>
      </p:sp>
    </p:spTree>
    <p:extLst>
      <p:ext uri="{BB962C8B-B14F-4D97-AF65-F5344CB8AC3E}">
        <p14:creationId xmlns:p14="http://schemas.microsoft.com/office/powerpoint/2010/main" val="1295195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BBB48F-C1A9-4BAF-AD09-ECFF33675BC8}" type="datetime1">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E879CF-B771-44BD-A69D-C3F7F30296AE}" type="slidenum">
              <a:rPr lang="en-US" smtClean="0"/>
              <a:t>‹#›</a:t>
            </a:fld>
            <a:endParaRPr lang="en-US"/>
          </a:p>
        </p:txBody>
      </p:sp>
    </p:spTree>
    <p:extLst>
      <p:ext uri="{BB962C8B-B14F-4D97-AF65-F5344CB8AC3E}">
        <p14:creationId xmlns:p14="http://schemas.microsoft.com/office/powerpoint/2010/main" val="2677396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5F25E9-A513-438C-B868-265F8A3B8305}" type="datetime1">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E879CF-B771-44BD-A69D-C3F7F30296AE}" type="slidenum">
              <a:rPr lang="en-US" smtClean="0"/>
              <a:t>‹#›</a:t>
            </a:fld>
            <a:endParaRPr lang="en-US"/>
          </a:p>
        </p:txBody>
      </p:sp>
    </p:spTree>
    <p:extLst>
      <p:ext uri="{BB962C8B-B14F-4D97-AF65-F5344CB8AC3E}">
        <p14:creationId xmlns:p14="http://schemas.microsoft.com/office/powerpoint/2010/main" val="1276910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655DC3-D25F-4DAC-9228-A91A36F1E379}" type="datetime1">
              <a:rPr lang="en-US" smtClean="0"/>
              <a:t>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E879CF-B771-44BD-A69D-C3F7F30296AE}" type="slidenum">
              <a:rPr lang="en-US" smtClean="0"/>
              <a:t>‹#›</a:t>
            </a:fld>
            <a:endParaRPr lang="en-US"/>
          </a:p>
        </p:txBody>
      </p:sp>
    </p:spTree>
    <p:extLst>
      <p:ext uri="{BB962C8B-B14F-4D97-AF65-F5344CB8AC3E}">
        <p14:creationId xmlns:p14="http://schemas.microsoft.com/office/powerpoint/2010/main" val="3501617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9B0F11-5E73-4FD8-80DE-2C9F7841668E}" type="datetime1">
              <a:rPr lang="en-US" smtClean="0"/>
              <a:t>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E879CF-B771-44BD-A69D-C3F7F30296AE}" type="slidenum">
              <a:rPr lang="en-US" smtClean="0"/>
              <a:t>‹#›</a:t>
            </a:fld>
            <a:endParaRPr lang="en-US"/>
          </a:p>
        </p:txBody>
      </p:sp>
    </p:spTree>
    <p:extLst>
      <p:ext uri="{BB962C8B-B14F-4D97-AF65-F5344CB8AC3E}">
        <p14:creationId xmlns:p14="http://schemas.microsoft.com/office/powerpoint/2010/main" val="4122682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79395E-25C0-4226-AE25-837FBE6E80BE}" type="datetime1">
              <a:rPr lang="en-US" smtClean="0"/>
              <a:t>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E879CF-B771-44BD-A69D-C3F7F30296AE}" type="slidenum">
              <a:rPr lang="en-US" smtClean="0"/>
              <a:t>‹#›</a:t>
            </a:fld>
            <a:endParaRPr lang="en-US"/>
          </a:p>
        </p:txBody>
      </p:sp>
    </p:spTree>
    <p:extLst>
      <p:ext uri="{BB962C8B-B14F-4D97-AF65-F5344CB8AC3E}">
        <p14:creationId xmlns:p14="http://schemas.microsoft.com/office/powerpoint/2010/main" val="4097989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3BDEA6-A34D-409E-AB10-AE847F1BD83D}" type="datetime1">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E879CF-B771-44BD-A69D-C3F7F30296AE}" type="slidenum">
              <a:rPr lang="en-US" smtClean="0"/>
              <a:t>‹#›</a:t>
            </a:fld>
            <a:endParaRPr lang="en-US"/>
          </a:p>
        </p:txBody>
      </p:sp>
    </p:spTree>
    <p:extLst>
      <p:ext uri="{BB962C8B-B14F-4D97-AF65-F5344CB8AC3E}">
        <p14:creationId xmlns:p14="http://schemas.microsoft.com/office/powerpoint/2010/main" val="4071735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1020B9-F83D-4CA1-8091-B50E0EC16206}" type="datetime1">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E879CF-B771-44BD-A69D-C3F7F30296AE}" type="slidenum">
              <a:rPr lang="en-US" smtClean="0"/>
              <a:t>‹#›</a:t>
            </a:fld>
            <a:endParaRPr lang="en-US"/>
          </a:p>
        </p:txBody>
      </p:sp>
    </p:spTree>
    <p:extLst>
      <p:ext uri="{BB962C8B-B14F-4D97-AF65-F5344CB8AC3E}">
        <p14:creationId xmlns:p14="http://schemas.microsoft.com/office/powerpoint/2010/main" val="1303459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AAB4AA-4F5E-40E9-98F6-52625D0EB773}" type="datetime1">
              <a:rPr lang="en-US" smtClean="0"/>
              <a:t>1/27/2023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E879CF-B771-44BD-A69D-C3F7F30296AE}" type="slidenum">
              <a:rPr lang="en-US" smtClean="0"/>
              <a:t>‹#›</a:t>
            </a:fld>
            <a:endParaRPr lang="en-US"/>
          </a:p>
        </p:txBody>
      </p:sp>
    </p:spTree>
    <p:extLst>
      <p:ext uri="{BB962C8B-B14F-4D97-AF65-F5344CB8AC3E}">
        <p14:creationId xmlns:p14="http://schemas.microsoft.com/office/powerpoint/2010/main" val="3330899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1026" name="Picture 2" descr="پرونده:بسم الله الرحمن الرحیم.jpg - ویکی‌پدیا، دانشنامهٔ آزاد"/>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8578" y="0"/>
            <a:ext cx="9823372" cy="687635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23E879CF-B771-44BD-A69D-C3F7F30296AE}" type="slidenum">
              <a:rPr lang="en-US" smtClean="0"/>
              <a:t>1</a:t>
            </a:fld>
            <a:endParaRPr lang="en-US"/>
          </a:p>
        </p:txBody>
      </p:sp>
    </p:spTree>
    <p:extLst>
      <p:ext uri="{BB962C8B-B14F-4D97-AF65-F5344CB8AC3E}">
        <p14:creationId xmlns:p14="http://schemas.microsoft.com/office/powerpoint/2010/main" val="2235083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solidFill>
                  <a:srgbClr val="C00000"/>
                </a:solidFill>
                <a:latin typeface="AgencyFB" panose="02000806040000020003" pitchFamily="2" charset="0"/>
              </a:rPr>
              <a:t>Large Volume Paracentesis</a:t>
            </a:r>
            <a:endParaRPr lang="en-US" dirty="0"/>
          </a:p>
        </p:txBody>
      </p:sp>
      <p:sp>
        <p:nvSpPr>
          <p:cNvPr id="3" name="Content Placeholder 2"/>
          <p:cNvSpPr>
            <a:spLocks noGrp="1"/>
          </p:cNvSpPr>
          <p:nvPr>
            <p:ph idx="1"/>
          </p:nvPr>
        </p:nvSpPr>
        <p:spPr/>
        <p:txBody>
          <a:bodyPr/>
          <a:lstStyle/>
          <a:p>
            <a:pPr marL="0" indent="0">
              <a:buNone/>
            </a:pPr>
            <a:r>
              <a:rPr lang="en-US" dirty="0" smtClean="0"/>
              <a:t>   </a:t>
            </a:r>
          </a:p>
          <a:p>
            <a:endParaRPr lang="en-US" dirty="0"/>
          </a:p>
          <a:p>
            <a:pPr marL="0" indent="0">
              <a:buNone/>
            </a:pPr>
            <a:r>
              <a:rPr lang="en-US" i="1" dirty="0" smtClean="0"/>
              <a:t>                                                              8 g / L </a:t>
            </a:r>
            <a:r>
              <a:rPr lang="en-US" i="1" dirty="0" err="1" smtClean="0"/>
              <a:t>Ascitic</a:t>
            </a:r>
            <a:r>
              <a:rPr lang="en-US" i="1" dirty="0" smtClean="0"/>
              <a:t> Fluid </a:t>
            </a:r>
          </a:p>
          <a:p>
            <a:pPr marL="0" indent="0">
              <a:buNone/>
            </a:pPr>
            <a:endParaRPr lang="en-US" dirty="0"/>
          </a:p>
          <a:p>
            <a:endParaRPr lang="en-US" dirty="0" smtClean="0"/>
          </a:p>
          <a:p>
            <a:pPr marL="0" indent="0">
              <a:buNone/>
            </a:pPr>
            <a:r>
              <a:rPr lang="en-US" i="1" dirty="0" smtClean="0"/>
              <a:t>                                                              6-8 </a:t>
            </a:r>
            <a:r>
              <a:rPr lang="en-US" i="1" dirty="0"/>
              <a:t>g / L </a:t>
            </a:r>
            <a:r>
              <a:rPr lang="en-US" i="1" dirty="0" err="1"/>
              <a:t>Ascitic</a:t>
            </a:r>
            <a:r>
              <a:rPr lang="en-US" i="1" dirty="0"/>
              <a:t> Fluid </a:t>
            </a:r>
          </a:p>
        </p:txBody>
      </p:sp>
      <p:sp>
        <p:nvSpPr>
          <p:cNvPr id="4" name="Slide Number Placeholder 3"/>
          <p:cNvSpPr>
            <a:spLocks noGrp="1"/>
          </p:cNvSpPr>
          <p:nvPr>
            <p:ph type="sldNum" sz="quarter" idx="12"/>
          </p:nvPr>
        </p:nvSpPr>
        <p:spPr/>
        <p:txBody>
          <a:bodyPr/>
          <a:lstStyle/>
          <a:p>
            <a:fld id="{23E879CF-B771-44BD-A69D-C3F7F30296AE}" type="slidenum">
              <a:rPr lang="en-US" smtClean="0"/>
              <a:t>10</a:t>
            </a:fld>
            <a:endParaRPr lang="en-US"/>
          </a:p>
        </p:txBody>
      </p:sp>
      <p:pic>
        <p:nvPicPr>
          <p:cNvPr id="5" name="Content Placeholder 4"/>
          <p:cNvPicPr>
            <a:picLocks noChangeAspect="1"/>
          </p:cNvPicPr>
          <p:nvPr/>
        </p:nvPicPr>
        <p:blipFill>
          <a:blip r:embed="rId2"/>
          <a:stretch>
            <a:fillRect/>
          </a:stretch>
        </p:blipFill>
        <p:spPr>
          <a:xfrm>
            <a:off x="1924624" y="1825625"/>
            <a:ext cx="2505075" cy="1771650"/>
          </a:xfrm>
          <a:prstGeom prst="rect">
            <a:avLst/>
          </a:prstGeom>
        </p:spPr>
      </p:pic>
      <p:pic>
        <p:nvPicPr>
          <p:cNvPr id="6" name="Picture 5"/>
          <p:cNvPicPr>
            <a:picLocks noChangeAspect="1"/>
          </p:cNvPicPr>
          <p:nvPr/>
        </p:nvPicPr>
        <p:blipFill>
          <a:blip r:embed="rId3"/>
          <a:stretch>
            <a:fillRect/>
          </a:stretch>
        </p:blipFill>
        <p:spPr>
          <a:xfrm>
            <a:off x="2095500" y="4001294"/>
            <a:ext cx="2514600" cy="1076325"/>
          </a:xfrm>
          <a:prstGeom prst="rect">
            <a:avLst/>
          </a:prstGeom>
        </p:spPr>
      </p:pic>
    </p:spTree>
    <p:extLst>
      <p:ext uri="{BB962C8B-B14F-4D97-AF65-F5344CB8AC3E}">
        <p14:creationId xmlns:p14="http://schemas.microsoft.com/office/powerpoint/2010/main" val="4063275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solidFill>
                  <a:srgbClr val="C00000"/>
                </a:solidFill>
                <a:latin typeface="AgencyFB" panose="02000806040000020003" pitchFamily="2" charset="0"/>
              </a:rPr>
              <a:t>Large Volume Paracentesis</a:t>
            </a:r>
            <a:endParaRPr lang="en-US" dirty="0"/>
          </a:p>
        </p:txBody>
      </p:sp>
      <p:sp>
        <p:nvSpPr>
          <p:cNvPr id="3" name="Content Placeholder 2"/>
          <p:cNvSpPr>
            <a:spLocks noGrp="1"/>
          </p:cNvSpPr>
          <p:nvPr>
            <p:ph idx="1"/>
          </p:nvPr>
        </p:nvSpPr>
        <p:spPr/>
        <p:txBody>
          <a:bodyPr>
            <a:normAutofit/>
          </a:bodyPr>
          <a:lstStyle/>
          <a:p>
            <a:pPr marL="0" indent="0">
              <a:buNone/>
            </a:pPr>
            <a:r>
              <a:rPr lang="en-US" sz="2200" dirty="0">
                <a:latin typeface="Bell MT" panose="02020503060305020303" pitchFamily="18" charset="0"/>
              </a:rPr>
              <a:t>A recent study randomized 80 subjects with ACLF undergoing paracentesis &lt; 5 L to receive standard doses of albumin or no fluid expansion and demonstrated that </a:t>
            </a:r>
          </a:p>
          <a:p>
            <a:pPr>
              <a:buFont typeface="Wingdings" panose="05000000000000000000" pitchFamily="2" charset="2"/>
              <a:buChar char="ü"/>
            </a:pPr>
            <a:r>
              <a:rPr lang="en-US" sz="2200" dirty="0">
                <a:latin typeface="Bell MT" panose="02020503060305020303" pitchFamily="18" charset="0"/>
              </a:rPr>
              <a:t>PICD was significantly more common in the control group than in the albumin group (70.0% vs 30.0%, P = 0.001), </a:t>
            </a:r>
          </a:p>
          <a:p>
            <a:pPr>
              <a:buFont typeface="Wingdings" panose="05000000000000000000" pitchFamily="2" charset="2"/>
              <a:buChar char="ü"/>
            </a:pPr>
            <a:r>
              <a:rPr lang="en-US" sz="2200" dirty="0">
                <a:latin typeface="Bell MT" panose="02020503060305020303" pitchFamily="18" charset="0"/>
              </a:rPr>
              <a:t>with significantly higher incidences of HE (50.0% vs 27.0%, P = 0.04),</a:t>
            </a:r>
          </a:p>
          <a:p>
            <a:pPr>
              <a:buFont typeface="Wingdings" panose="05000000000000000000" pitchFamily="2" charset="2"/>
              <a:buChar char="ü"/>
            </a:pPr>
            <a:r>
              <a:rPr lang="en-US" sz="2200" dirty="0">
                <a:latin typeface="Bell MT" panose="02020503060305020303" pitchFamily="18" charset="0"/>
              </a:rPr>
              <a:t> hyponatremia (67.5% vs 22.5%, P &lt; 0.001), </a:t>
            </a:r>
          </a:p>
          <a:p>
            <a:pPr>
              <a:buFont typeface="Wingdings" panose="05000000000000000000" pitchFamily="2" charset="2"/>
              <a:buChar char="ü"/>
            </a:pPr>
            <a:r>
              <a:rPr lang="en-US" sz="2200" dirty="0">
                <a:latin typeface="Bell MT" panose="02020503060305020303" pitchFamily="18" charset="0"/>
              </a:rPr>
              <a:t>AKI (62.5% vs 30%, P = 0.001), </a:t>
            </a:r>
          </a:p>
          <a:p>
            <a:pPr>
              <a:buFont typeface="Wingdings" panose="05000000000000000000" pitchFamily="2" charset="2"/>
              <a:buChar char="ü"/>
            </a:pPr>
            <a:r>
              <a:rPr lang="en-US" sz="2200" dirty="0">
                <a:latin typeface="Bell MT" panose="02020503060305020303" pitchFamily="18" charset="0"/>
              </a:rPr>
              <a:t>and short-term mortality (62.5% vs 27.5%, P = 0.003).</a:t>
            </a:r>
          </a:p>
          <a:p>
            <a:pPr marL="0" indent="0">
              <a:buNone/>
            </a:pPr>
            <a:endParaRPr lang="en-US" dirty="0">
              <a:solidFill>
                <a:schemeClr val="accent2">
                  <a:lumMod val="50000"/>
                </a:schemeClr>
              </a:solidFill>
            </a:endParaRPr>
          </a:p>
        </p:txBody>
      </p:sp>
      <p:sp>
        <p:nvSpPr>
          <p:cNvPr id="4" name="Slide Number Placeholder 3"/>
          <p:cNvSpPr>
            <a:spLocks noGrp="1"/>
          </p:cNvSpPr>
          <p:nvPr>
            <p:ph type="sldNum" sz="quarter" idx="12"/>
          </p:nvPr>
        </p:nvSpPr>
        <p:spPr/>
        <p:txBody>
          <a:bodyPr/>
          <a:lstStyle/>
          <a:p>
            <a:fld id="{23E879CF-B771-44BD-A69D-C3F7F30296AE}" type="slidenum">
              <a:rPr lang="en-US" smtClean="0"/>
              <a:t>11</a:t>
            </a:fld>
            <a:endParaRPr lang="en-US"/>
          </a:p>
        </p:txBody>
      </p:sp>
    </p:spTree>
    <p:extLst>
      <p:ext uri="{BB962C8B-B14F-4D97-AF65-F5344CB8AC3E}">
        <p14:creationId xmlns:p14="http://schemas.microsoft.com/office/powerpoint/2010/main" val="1614664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smtClean="0">
                <a:solidFill>
                  <a:srgbClr val="C00000"/>
                </a:solidFill>
                <a:latin typeface="AgencyFB" panose="02000806040000020003" pitchFamily="2" charset="0"/>
              </a:rPr>
              <a:t>AKI and </a:t>
            </a:r>
            <a:r>
              <a:rPr lang="en-US" b="1" i="1" dirty="0" err="1" smtClean="0">
                <a:solidFill>
                  <a:srgbClr val="C00000"/>
                </a:solidFill>
                <a:latin typeface="AgencyFB" panose="02000806040000020003" pitchFamily="2" charset="0"/>
              </a:rPr>
              <a:t>Hepatorenal</a:t>
            </a:r>
            <a:r>
              <a:rPr lang="en-US" b="1" i="1" dirty="0" smtClean="0">
                <a:solidFill>
                  <a:srgbClr val="C00000"/>
                </a:solidFill>
                <a:latin typeface="AgencyFB" panose="02000806040000020003" pitchFamily="2" charset="0"/>
              </a:rPr>
              <a:t> Syndrome</a:t>
            </a:r>
            <a:endParaRPr lang="en-US" b="1" i="1" dirty="0">
              <a:solidFill>
                <a:srgbClr val="C00000"/>
              </a:solidFill>
              <a:latin typeface="AgencyFB" panose="02000806040000020003" pitchFamily="2" charset="0"/>
            </a:endParaRPr>
          </a:p>
        </p:txBody>
      </p:sp>
      <p:sp>
        <p:nvSpPr>
          <p:cNvPr id="5" name="Slide Number Placeholder 4"/>
          <p:cNvSpPr>
            <a:spLocks noGrp="1"/>
          </p:cNvSpPr>
          <p:nvPr>
            <p:ph type="sldNum" sz="quarter" idx="12"/>
          </p:nvPr>
        </p:nvSpPr>
        <p:spPr/>
        <p:txBody>
          <a:bodyPr/>
          <a:lstStyle/>
          <a:p>
            <a:fld id="{23E879CF-B771-44BD-A69D-C3F7F30296AE}" type="slidenum">
              <a:rPr lang="en-US" smtClean="0"/>
              <a:t>12</a:t>
            </a:fld>
            <a:endParaRPr lang="en-US"/>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ü"/>
            </a:pPr>
            <a:r>
              <a:rPr lang="en-US" sz="2400" dirty="0">
                <a:latin typeface="Bell MT" panose="02020503060305020303" pitchFamily="18" charset="0"/>
              </a:rPr>
              <a:t>The diagnostic criteria of AKI in cirrhosis have evolved over the years and are currently based on an acute increase in serum creatinine by ≥ 0.3 mg/</a:t>
            </a:r>
            <a:r>
              <a:rPr lang="en-US" sz="2400" dirty="0" err="1">
                <a:latin typeface="Bell MT" panose="02020503060305020303" pitchFamily="18" charset="0"/>
              </a:rPr>
              <a:t>dL</a:t>
            </a:r>
            <a:r>
              <a:rPr lang="en-US" sz="2400" dirty="0">
                <a:latin typeface="Bell MT" panose="02020503060305020303" pitchFamily="18" charset="0"/>
              </a:rPr>
              <a:t> or ≥ 50% from baseline.</a:t>
            </a:r>
            <a:endParaRPr lang="fa-IR" sz="2400" dirty="0">
              <a:latin typeface="Bell MT" panose="02020503060305020303" pitchFamily="18" charset="0"/>
            </a:endParaRPr>
          </a:p>
          <a:p>
            <a:pPr>
              <a:buFont typeface="Wingdings" panose="05000000000000000000" pitchFamily="2" charset="2"/>
              <a:buChar char="ü"/>
            </a:pPr>
            <a:r>
              <a:rPr lang="en-US" sz="2400" dirty="0">
                <a:latin typeface="Bell MT" panose="02020503060305020303" pitchFamily="18" charset="0"/>
              </a:rPr>
              <a:t>Hypovolemia accounts for about one-half of all cases of AKI in cirrhosis, and it is often driven by excessive use of diuretics and/or fluid losses from lactulose-induced diarrhea. </a:t>
            </a:r>
          </a:p>
          <a:p>
            <a:pPr>
              <a:buFont typeface="Wingdings" panose="05000000000000000000" pitchFamily="2" charset="2"/>
              <a:buChar char="ü"/>
            </a:pPr>
            <a:r>
              <a:rPr lang="en-US" sz="2400" dirty="0">
                <a:latin typeface="Bell MT" panose="02020503060305020303" pitchFamily="18" charset="0"/>
              </a:rPr>
              <a:t>In addition to diuretic withdrawal, intravenous albumin at 1 g/kg/d (maximum 100 g/d) for 2 d has been recommended for volume expansion, especially in patients with AKI stage ≥ 1b since mortality appears to significantly increase from this stage on. </a:t>
            </a:r>
            <a:endParaRPr lang="fa-IR" sz="2400" dirty="0">
              <a:latin typeface="Bell MT" panose="02020503060305020303" pitchFamily="18" charset="0"/>
            </a:endParaRPr>
          </a:p>
          <a:p>
            <a:pPr>
              <a:buFont typeface="Wingdings" panose="05000000000000000000" pitchFamily="2" charset="2"/>
              <a:buChar char="ü"/>
            </a:pPr>
            <a:r>
              <a:rPr lang="en-US" sz="2400" dirty="0">
                <a:latin typeface="Bell MT" panose="02020503060305020303" pitchFamily="18" charset="0"/>
              </a:rPr>
              <a:t>The benefits of albumin in HRS, a functional kidney injury driven by reduction in renal blood flow, extend beyond just plasma volume expansion. </a:t>
            </a:r>
          </a:p>
          <a:p>
            <a:pPr>
              <a:buFont typeface="Wingdings" panose="05000000000000000000" pitchFamily="2" charset="2"/>
              <a:buChar char="ü"/>
            </a:pPr>
            <a:endParaRPr lang="en-US" dirty="0"/>
          </a:p>
          <a:p>
            <a:pPr>
              <a:buFont typeface="Wingdings" panose="05000000000000000000" pitchFamily="2" charset="2"/>
              <a:buChar char="ü"/>
            </a:pPr>
            <a:endParaRPr lang="en-US" dirty="0"/>
          </a:p>
          <a:p>
            <a:pPr marL="0" indent="0">
              <a:buNone/>
            </a:pPr>
            <a:endParaRPr lang="en-US" dirty="0"/>
          </a:p>
        </p:txBody>
      </p:sp>
    </p:spTree>
    <p:extLst>
      <p:ext uri="{BB962C8B-B14F-4D97-AF65-F5344CB8AC3E}">
        <p14:creationId xmlns:p14="http://schemas.microsoft.com/office/powerpoint/2010/main" val="19764034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smtClean="0">
                <a:solidFill>
                  <a:srgbClr val="C00000"/>
                </a:solidFill>
                <a:latin typeface="AgencyFB" panose="02000806040000020003" pitchFamily="2" charset="0"/>
              </a:rPr>
              <a:t>AKI and </a:t>
            </a:r>
            <a:r>
              <a:rPr lang="en-US" b="1" i="1" dirty="0" err="1" smtClean="0">
                <a:solidFill>
                  <a:srgbClr val="C00000"/>
                </a:solidFill>
                <a:latin typeface="AgencyFB" panose="02000806040000020003" pitchFamily="2" charset="0"/>
              </a:rPr>
              <a:t>Hepatorenal</a:t>
            </a:r>
            <a:r>
              <a:rPr lang="en-US" b="1" i="1" dirty="0" smtClean="0">
                <a:solidFill>
                  <a:srgbClr val="C00000"/>
                </a:solidFill>
                <a:latin typeface="AgencyFB" panose="02000806040000020003" pitchFamily="2" charset="0"/>
              </a:rPr>
              <a:t> Syndrome</a:t>
            </a:r>
            <a:endParaRPr lang="en-US" b="1" i="1" dirty="0">
              <a:solidFill>
                <a:srgbClr val="C00000"/>
              </a:solidFill>
              <a:latin typeface="AgencyFB" panose="02000806040000020003" pitchFamily="2" charset="0"/>
            </a:endParaRPr>
          </a:p>
        </p:txBody>
      </p:sp>
      <p:sp>
        <p:nvSpPr>
          <p:cNvPr id="5" name="Slide Number Placeholder 4"/>
          <p:cNvSpPr>
            <a:spLocks noGrp="1"/>
          </p:cNvSpPr>
          <p:nvPr>
            <p:ph type="sldNum" sz="quarter" idx="12"/>
          </p:nvPr>
        </p:nvSpPr>
        <p:spPr/>
        <p:txBody>
          <a:bodyPr/>
          <a:lstStyle/>
          <a:p>
            <a:fld id="{23E879CF-B771-44BD-A69D-C3F7F30296AE}" type="slidenum">
              <a:rPr lang="en-US" smtClean="0"/>
              <a:t>13</a:t>
            </a:fld>
            <a:endParaRPr lang="en-US"/>
          </a:p>
        </p:txBody>
      </p:sp>
      <p:sp>
        <p:nvSpPr>
          <p:cNvPr id="3" name="Content Placeholder 2"/>
          <p:cNvSpPr>
            <a:spLocks noGrp="1"/>
          </p:cNvSpPr>
          <p:nvPr>
            <p:ph idx="1"/>
          </p:nvPr>
        </p:nvSpPr>
        <p:spPr/>
        <p:txBody>
          <a:bodyPr>
            <a:normAutofit/>
          </a:bodyPr>
          <a:lstStyle/>
          <a:p>
            <a:pPr>
              <a:buFont typeface="Wingdings" panose="05000000000000000000" pitchFamily="2" charset="2"/>
              <a:buChar char="ü"/>
            </a:pPr>
            <a:r>
              <a:rPr lang="en-US" sz="2400" dirty="0">
                <a:latin typeface="Bell MT" panose="02020503060305020303" pitchFamily="18" charset="0"/>
              </a:rPr>
              <a:t>This has been demonstrated in a study comparing </a:t>
            </a:r>
            <a:r>
              <a:rPr lang="en-US" sz="2400" dirty="0">
                <a:solidFill>
                  <a:srgbClr val="FF0000"/>
                </a:solidFill>
                <a:latin typeface="Bell MT" panose="02020503060305020303" pitchFamily="18" charset="0"/>
              </a:rPr>
              <a:t>albumin</a:t>
            </a:r>
            <a:r>
              <a:rPr lang="en-US" sz="2400" dirty="0">
                <a:latin typeface="Bell MT" panose="02020503060305020303" pitchFamily="18" charset="0"/>
              </a:rPr>
              <a:t> with </a:t>
            </a:r>
            <a:r>
              <a:rPr lang="en-US" sz="2400" dirty="0">
                <a:solidFill>
                  <a:srgbClr val="FF0000"/>
                </a:solidFill>
                <a:latin typeface="Bell MT" panose="02020503060305020303" pitchFamily="18" charset="0"/>
              </a:rPr>
              <a:t>hydroxyethyl starch</a:t>
            </a:r>
            <a:r>
              <a:rPr lang="en-US" sz="2400" dirty="0">
                <a:latin typeface="Bell MT" panose="02020503060305020303" pitchFamily="18" charset="0"/>
              </a:rPr>
              <a:t>, a synthetic colloid, in patients with spontaneous bacterial peritonitis (SBP). </a:t>
            </a:r>
          </a:p>
          <a:p>
            <a:pPr>
              <a:buFont typeface="Wingdings" panose="05000000000000000000" pitchFamily="2" charset="2"/>
              <a:buChar char="ü"/>
            </a:pPr>
            <a:r>
              <a:rPr lang="en-US" sz="2400" dirty="0">
                <a:latin typeface="Bell MT" panose="02020503060305020303" pitchFamily="18" charset="0"/>
              </a:rPr>
              <a:t>Administration of albumin resulted in significant </a:t>
            </a:r>
            <a:r>
              <a:rPr lang="en-US" sz="2400" dirty="0" smtClean="0">
                <a:latin typeface="Bell MT" panose="02020503060305020303" pitchFamily="18" charset="0"/>
              </a:rPr>
              <a:t>improvement</a:t>
            </a:r>
            <a:endParaRPr lang="fa-IR" sz="2400" dirty="0" smtClean="0">
              <a:latin typeface="Bell MT" panose="02020503060305020303" pitchFamily="18" charset="0"/>
            </a:endParaRPr>
          </a:p>
          <a:p>
            <a:pPr marL="0" indent="0">
              <a:buNone/>
            </a:pPr>
            <a:r>
              <a:rPr lang="en-US" sz="2400" dirty="0" smtClean="0">
                <a:latin typeface="Bell MT" panose="02020503060305020303" pitchFamily="18" charset="0"/>
              </a:rPr>
              <a:t> </a:t>
            </a:r>
            <a:r>
              <a:rPr lang="en-US" sz="2400" dirty="0">
                <a:latin typeface="Bell MT" panose="02020503060305020303" pitchFamily="18" charset="0"/>
              </a:rPr>
              <a:t>on systemic hemodynamics, whereas this </a:t>
            </a:r>
            <a:r>
              <a:rPr lang="en-US" sz="2400" dirty="0" smtClean="0">
                <a:latin typeface="Bell MT" panose="02020503060305020303" pitchFamily="18" charset="0"/>
              </a:rPr>
              <a:t>effect</a:t>
            </a:r>
            <a:endParaRPr lang="fa-IR" sz="2400" dirty="0" smtClean="0">
              <a:latin typeface="Bell MT" panose="02020503060305020303" pitchFamily="18" charset="0"/>
            </a:endParaRPr>
          </a:p>
          <a:p>
            <a:pPr marL="0" indent="0">
              <a:buNone/>
            </a:pPr>
            <a:r>
              <a:rPr lang="en-US" sz="2400" dirty="0" smtClean="0">
                <a:latin typeface="Bell MT" panose="02020503060305020303" pitchFamily="18" charset="0"/>
              </a:rPr>
              <a:t> </a:t>
            </a:r>
            <a:r>
              <a:rPr lang="en-US" sz="2400" dirty="0">
                <a:latin typeface="Bell MT" panose="02020503060305020303" pitchFamily="18" charset="0"/>
              </a:rPr>
              <a:t>was not appreciated in the starch group. </a:t>
            </a:r>
          </a:p>
          <a:p>
            <a:pPr>
              <a:buFont typeface="Wingdings" panose="05000000000000000000" pitchFamily="2" charset="2"/>
              <a:buChar char="ü"/>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9085674" y="3159125"/>
            <a:ext cx="2857500" cy="3562350"/>
          </a:xfrm>
          <a:prstGeom prst="rect">
            <a:avLst/>
          </a:prstGeom>
        </p:spPr>
      </p:pic>
      <p:pic>
        <p:nvPicPr>
          <p:cNvPr id="6" name="Picture 5"/>
          <p:cNvPicPr>
            <a:picLocks noChangeAspect="1"/>
          </p:cNvPicPr>
          <p:nvPr/>
        </p:nvPicPr>
        <p:blipFill>
          <a:blip r:embed="rId3"/>
          <a:stretch>
            <a:fillRect/>
          </a:stretch>
        </p:blipFill>
        <p:spPr>
          <a:xfrm>
            <a:off x="6096000" y="3786188"/>
            <a:ext cx="2847975" cy="2390775"/>
          </a:xfrm>
          <a:prstGeom prst="rect">
            <a:avLst/>
          </a:prstGeom>
        </p:spPr>
      </p:pic>
    </p:spTree>
    <p:extLst>
      <p:ext uri="{BB962C8B-B14F-4D97-AF65-F5344CB8AC3E}">
        <p14:creationId xmlns:p14="http://schemas.microsoft.com/office/powerpoint/2010/main" val="21335690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smtClean="0">
                <a:solidFill>
                  <a:srgbClr val="C00000"/>
                </a:solidFill>
                <a:latin typeface="AgencyFB" panose="02000806040000020003" pitchFamily="2" charset="0"/>
              </a:rPr>
              <a:t>AKI and </a:t>
            </a:r>
            <a:r>
              <a:rPr lang="en-US" b="1" i="1" dirty="0" err="1" smtClean="0">
                <a:solidFill>
                  <a:srgbClr val="C00000"/>
                </a:solidFill>
                <a:latin typeface="AgencyFB" panose="02000806040000020003" pitchFamily="2" charset="0"/>
              </a:rPr>
              <a:t>Hepatorenal</a:t>
            </a:r>
            <a:r>
              <a:rPr lang="en-US" b="1" i="1" dirty="0" smtClean="0">
                <a:solidFill>
                  <a:srgbClr val="C00000"/>
                </a:solidFill>
                <a:latin typeface="AgencyFB" panose="02000806040000020003" pitchFamily="2" charset="0"/>
              </a:rPr>
              <a:t> Syndrome</a:t>
            </a:r>
            <a:endParaRPr lang="en-US" b="1" i="1" dirty="0">
              <a:solidFill>
                <a:srgbClr val="C00000"/>
              </a:solidFill>
              <a:latin typeface="AgencyFB" panose="02000806040000020003" pitchFamily="2" charset="0"/>
            </a:endParaRPr>
          </a:p>
        </p:txBody>
      </p:sp>
      <p:sp>
        <p:nvSpPr>
          <p:cNvPr id="5" name="Slide Number Placeholder 4"/>
          <p:cNvSpPr>
            <a:spLocks noGrp="1"/>
          </p:cNvSpPr>
          <p:nvPr>
            <p:ph type="sldNum" sz="quarter" idx="12"/>
          </p:nvPr>
        </p:nvSpPr>
        <p:spPr/>
        <p:txBody>
          <a:bodyPr/>
          <a:lstStyle/>
          <a:p>
            <a:fld id="{23E879CF-B771-44BD-A69D-C3F7F30296AE}" type="slidenum">
              <a:rPr lang="en-US" smtClean="0"/>
              <a:t>14</a:t>
            </a:fld>
            <a:endParaRPr lang="en-US"/>
          </a:p>
        </p:txBody>
      </p:sp>
      <p:sp>
        <p:nvSpPr>
          <p:cNvPr id="3" name="Content Placeholder 2"/>
          <p:cNvSpPr>
            <a:spLocks noGrp="1"/>
          </p:cNvSpPr>
          <p:nvPr>
            <p:ph idx="1"/>
          </p:nvPr>
        </p:nvSpPr>
        <p:spPr/>
        <p:txBody>
          <a:bodyPr>
            <a:normAutofit/>
          </a:bodyPr>
          <a:lstStyle/>
          <a:p>
            <a:pPr>
              <a:buFont typeface="Wingdings" panose="05000000000000000000" pitchFamily="2" charset="2"/>
              <a:buChar char="ü"/>
            </a:pPr>
            <a:r>
              <a:rPr lang="en-US" sz="2400" dirty="0">
                <a:latin typeface="Bell MT" panose="02020503060305020303" pitchFamily="18" charset="0"/>
              </a:rPr>
              <a:t>Although albumin alone has a limited role in HRS–AKI, the benefit of added albumin to vasoconstrictor therapy in HRS has been demonstrated in one nonrandomized study comparing </a:t>
            </a:r>
            <a:r>
              <a:rPr lang="en-US" sz="2400" dirty="0" err="1">
                <a:latin typeface="Bell MT" panose="02020503060305020303" pitchFamily="18" charset="0"/>
              </a:rPr>
              <a:t>terlipressin</a:t>
            </a:r>
            <a:r>
              <a:rPr lang="en-US" sz="2400" dirty="0">
                <a:latin typeface="Bell MT" panose="02020503060305020303" pitchFamily="18" charset="0"/>
              </a:rPr>
              <a:t> with </a:t>
            </a:r>
            <a:r>
              <a:rPr lang="en-US" sz="2400" dirty="0" err="1">
                <a:latin typeface="Bell MT" panose="02020503060305020303" pitchFamily="18" charset="0"/>
              </a:rPr>
              <a:t>terlipressin</a:t>
            </a:r>
            <a:r>
              <a:rPr lang="en-US" sz="2400" dirty="0">
                <a:latin typeface="Bell MT" panose="02020503060305020303" pitchFamily="18" charset="0"/>
              </a:rPr>
              <a:t> plus albumin. </a:t>
            </a:r>
          </a:p>
          <a:p>
            <a:pPr>
              <a:buFont typeface="Wingdings" panose="05000000000000000000" pitchFamily="2" charset="2"/>
              <a:buChar char="ü"/>
            </a:pPr>
            <a:r>
              <a:rPr lang="en-US" sz="2400" dirty="0">
                <a:latin typeface="Bell MT" panose="02020503060305020303" pitchFamily="18" charset="0"/>
              </a:rPr>
              <a:t>Despite being a small study, it demonstrated that the combination therapy group had a significantly higher response rate compared to </a:t>
            </a:r>
            <a:r>
              <a:rPr lang="en-US" sz="2400" dirty="0" err="1">
                <a:latin typeface="Bell MT" panose="02020503060305020303" pitchFamily="18" charset="0"/>
              </a:rPr>
              <a:t>terlipressin</a:t>
            </a:r>
            <a:r>
              <a:rPr lang="en-US" sz="2400" dirty="0">
                <a:latin typeface="Bell MT" panose="02020503060305020303" pitchFamily="18" charset="0"/>
              </a:rPr>
              <a:t> monotherapy (77% vs 25%, P = 0.03).</a:t>
            </a:r>
          </a:p>
          <a:p>
            <a:pPr>
              <a:buFont typeface="Wingdings" panose="05000000000000000000" pitchFamily="2" charset="2"/>
              <a:buChar char="ü"/>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4343916" y="3720545"/>
            <a:ext cx="5657542" cy="2456418"/>
          </a:xfrm>
          <a:prstGeom prst="rect">
            <a:avLst/>
          </a:prstGeom>
        </p:spPr>
      </p:pic>
    </p:spTree>
    <p:extLst>
      <p:ext uri="{BB962C8B-B14F-4D97-AF65-F5344CB8AC3E}">
        <p14:creationId xmlns:p14="http://schemas.microsoft.com/office/powerpoint/2010/main" val="39867877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smtClean="0">
                <a:solidFill>
                  <a:srgbClr val="C00000"/>
                </a:solidFill>
                <a:latin typeface="AgencyFB" panose="02000806040000020003" pitchFamily="2" charset="0"/>
              </a:rPr>
              <a:t>AKI and </a:t>
            </a:r>
            <a:r>
              <a:rPr lang="en-US" b="1" i="1" dirty="0" err="1" smtClean="0">
                <a:solidFill>
                  <a:srgbClr val="C00000"/>
                </a:solidFill>
                <a:latin typeface="AgencyFB" panose="02000806040000020003" pitchFamily="2" charset="0"/>
              </a:rPr>
              <a:t>Hepatorenal</a:t>
            </a:r>
            <a:r>
              <a:rPr lang="en-US" b="1" i="1" dirty="0" smtClean="0">
                <a:solidFill>
                  <a:srgbClr val="C00000"/>
                </a:solidFill>
                <a:latin typeface="AgencyFB" panose="02000806040000020003" pitchFamily="2" charset="0"/>
              </a:rPr>
              <a:t> Syndrome</a:t>
            </a:r>
            <a:endParaRPr lang="en-US" b="1" i="1" dirty="0">
              <a:solidFill>
                <a:srgbClr val="C00000"/>
              </a:solidFill>
              <a:latin typeface="AgencyFB" panose="02000806040000020003" pitchFamily="2" charset="0"/>
            </a:endParaRPr>
          </a:p>
        </p:txBody>
      </p:sp>
      <p:sp>
        <p:nvSpPr>
          <p:cNvPr id="5" name="Slide Number Placeholder 4"/>
          <p:cNvSpPr>
            <a:spLocks noGrp="1"/>
          </p:cNvSpPr>
          <p:nvPr>
            <p:ph type="sldNum" sz="quarter" idx="12"/>
          </p:nvPr>
        </p:nvSpPr>
        <p:spPr/>
        <p:txBody>
          <a:bodyPr/>
          <a:lstStyle/>
          <a:p>
            <a:fld id="{23E879CF-B771-44BD-A69D-C3F7F30296AE}" type="slidenum">
              <a:rPr lang="en-US" smtClean="0"/>
              <a:t>15</a:t>
            </a:fld>
            <a:endParaRPr lang="en-US"/>
          </a:p>
        </p:txBody>
      </p:sp>
      <p:sp>
        <p:nvSpPr>
          <p:cNvPr id="3" name="Content Placeholder 2"/>
          <p:cNvSpPr>
            <a:spLocks noGrp="1"/>
          </p:cNvSpPr>
          <p:nvPr>
            <p:ph idx="1"/>
          </p:nvPr>
        </p:nvSpPr>
        <p:spPr/>
        <p:txBody>
          <a:bodyPr>
            <a:normAutofit/>
          </a:bodyPr>
          <a:lstStyle/>
          <a:p>
            <a:pPr>
              <a:buFont typeface="Wingdings" panose="05000000000000000000" pitchFamily="2" charset="2"/>
              <a:buChar char="ü"/>
            </a:pPr>
            <a:r>
              <a:rPr lang="en-US" sz="2400" dirty="0">
                <a:latin typeface="Bell MT" panose="02020503060305020303" pitchFamily="18" charset="0"/>
              </a:rPr>
              <a:t>This concern has been raised in the recently published </a:t>
            </a:r>
            <a:r>
              <a:rPr lang="en-US" sz="2400" dirty="0" smtClean="0">
                <a:latin typeface="Bell MT" panose="02020503060305020303" pitchFamily="18" charset="0"/>
              </a:rPr>
              <a:t>study</a:t>
            </a:r>
            <a:r>
              <a:rPr lang="en-US" sz="2400" dirty="0">
                <a:latin typeface="Bell MT" panose="02020503060305020303" pitchFamily="18" charset="0"/>
              </a:rPr>
              <a:t>, a large RCT comparing </a:t>
            </a:r>
            <a:r>
              <a:rPr lang="en-US" sz="2400" dirty="0" err="1">
                <a:latin typeface="Bell MT" panose="02020503060305020303" pitchFamily="18" charset="0"/>
              </a:rPr>
              <a:t>terlipressin</a:t>
            </a:r>
            <a:r>
              <a:rPr lang="en-US" sz="2400" dirty="0">
                <a:latin typeface="Bell MT" panose="02020503060305020303" pitchFamily="18" charset="0"/>
              </a:rPr>
              <a:t> with placebo. </a:t>
            </a:r>
          </a:p>
          <a:p>
            <a:pPr>
              <a:buFont typeface="Wingdings" panose="05000000000000000000" pitchFamily="2" charset="2"/>
              <a:buChar char="ü"/>
            </a:pPr>
            <a:r>
              <a:rPr lang="en-US" sz="2400" dirty="0">
                <a:latin typeface="Bell MT" panose="02020503060305020303" pitchFamily="18" charset="0"/>
              </a:rPr>
              <a:t>Concomitant albumin was given in &gt; 80% of patients in both arms at a mean total dose of 200–240 g over 5 d (40–50 g/d). </a:t>
            </a:r>
          </a:p>
          <a:p>
            <a:pPr>
              <a:buFont typeface="Wingdings" panose="05000000000000000000" pitchFamily="2" charset="2"/>
              <a:buChar char="ü"/>
            </a:pPr>
            <a:r>
              <a:rPr lang="en-US" sz="2000" dirty="0">
                <a:solidFill>
                  <a:srgbClr val="0070C0"/>
                </a:solidFill>
                <a:latin typeface="Bell MT" panose="02020503060305020303" pitchFamily="18" charset="0"/>
              </a:rPr>
              <a:t>A higher incidence of respiratory failure was </a:t>
            </a:r>
            <a:r>
              <a:rPr lang="en-US" sz="2000" dirty="0" smtClean="0">
                <a:solidFill>
                  <a:srgbClr val="0070C0"/>
                </a:solidFill>
                <a:latin typeface="Bell MT" panose="02020503060305020303" pitchFamily="18" charset="0"/>
              </a:rPr>
              <a:t>observed</a:t>
            </a:r>
          </a:p>
          <a:p>
            <a:pPr marL="0" indent="0">
              <a:buNone/>
            </a:pPr>
            <a:r>
              <a:rPr lang="en-US" sz="2000" dirty="0" smtClean="0">
                <a:solidFill>
                  <a:srgbClr val="0070C0"/>
                </a:solidFill>
                <a:latin typeface="Bell MT" panose="02020503060305020303" pitchFamily="18" charset="0"/>
              </a:rPr>
              <a:t> </a:t>
            </a:r>
            <a:r>
              <a:rPr lang="en-US" sz="2000" dirty="0">
                <a:solidFill>
                  <a:srgbClr val="0070C0"/>
                </a:solidFill>
                <a:latin typeface="Bell MT" panose="02020503060305020303" pitchFamily="18" charset="0"/>
              </a:rPr>
              <a:t>in the </a:t>
            </a:r>
            <a:r>
              <a:rPr lang="en-US" sz="2000" dirty="0" err="1">
                <a:solidFill>
                  <a:srgbClr val="0070C0"/>
                </a:solidFill>
                <a:latin typeface="Bell MT" panose="02020503060305020303" pitchFamily="18" charset="0"/>
              </a:rPr>
              <a:t>terlipressin</a:t>
            </a:r>
            <a:r>
              <a:rPr lang="en-US" sz="2000" dirty="0">
                <a:solidFill>
                  <a:srgbClr val="0070C0"/>
                </a:solidFill>
                <a:latin typeface="Bell MT" panose="02020503060305020303" pitchFamily="18" charset="0"/>
              </a:rPr>
              <a:t> group (14% vs 5%), </a:t>
            </a:r>
            <a:r>
              <a:rPr lang="en-US" sz="2000" dirty="0" smtClean="0">
                <a:solidFill>
                  <a:srgbClr val="0070C0"/>
                </a:solidFill>
                <a:latin typeface="Bell MT" panose="02020503060305020303" pitchFamily="18" charset="0"/>
              </a:rPr>
              <a:t>presumably</a:t>
            </a:r>
          </a:p>
          <a:p>
            <a:pPr marL="0" indent="0">
              <a:buNone/>
            </a:pPr>
            <a:r>
              <a:rPr lang="en-US" sz="2000" dirty="0" smtClean="0">
                <a:solidFill>
                  <a:srgbClr val="0070C0"/>
                </a:solidFill>
                <a:latin typeface="Bell MT" panose="02020503060305020303" pitchFamily="18" charset="0"/>
              </a:rPr>
              <a:t> </a:t>
            </a:r>
            <a:r>
              <a:rPr lang="en-US" sz="2000" dirty="0">
                <a:solidFill>
                  <a:srgbClr val="0070C0"/>
                </a:solidFill>
                <a:latin typeface="Bell MT" panose="02020503060305020303" pitchFamily="18" charset="0"/>
              </a:rPr>
              <a:t>secondary to pulmonary edema because of </a:t>
            </a:r>
            <a:endParaRPr lang="en-US" sz="2000" dirty="0" smtClean="0">
              <a:solidFill>
                <a:srgbClr val="0070C0"/>
              </a:solidFill>
              <a:latin typeface="Bell MT" panose="02020503060305020303" pitchFamily="18" charset="0"/>
            </a:endParaRPr>
          </a:p>
          <a:p>
            <a:pPr marL="0" indent="0">
              <a:buNone/>
            </a:pPr>
            <a:r>
              <a:rPr lang="en-US" sz="2000" dirty="0" smtClean="0">
                <a:solidFill>
                  <a:srgbClr val="0070C0"/>
                </a:solidFill>
                <a:latin typeface="Bell MT" panose="02020503060305020303" pitchFamily="18" charset="0"/>
              </a:rPr>
              <a:t>the </a:t>
            </a:r>
            <a:r>
              <a:rPr lang="en-US" sz="2000" dirty="0">
                <a:solidFill>
                  <a:srgbClr val="0070C0"/>
                </a:solidFill>
                <a:latin typeface="Bell MT" panose="02020503060305020303" pitchFamily="18" charset="0"/>
              </a:rPr>
              <a:t>known cardiovascular effects of </a:t>
            </a:r>
            <a:r>
              <a:rPr lang="en-US" sz="2000" dirty="0" err="1" smtClean="0">
                <a:solidFill>
                  <a:srgbClr val="0070C0"/>
                </a:solidFill>
                <a:latin typeface="Bell MT" panose="02020503060305020303" pitchFamily="18" charset="0"/>
              </a:rPr>
              <a:t>terlipressin</a:t>
            </a:r>
            <a:endParaRPr lang="en-US" sz="2000" dirty="0" smtClean="0">
              <a:solidFill>
                <a:srgbClr val="0070C0"/>
              </a:solidFill>
              <a:latin typeface="Bell MT" panose="02020503060305020303" pitchFamily="18" charset="0"/>
            </a:endParaRPr>
          </a:p>
          <a:p>
            <a:pPr marL="0" indent="0">
              <a:buNone/>
            </a:pPr>
            <a:r>
              <a:rPr lang="en-US" sz="2000" dirty="0" smtClean="0">
                <a:solidFill>
                  <a:srgbClr val="0070C0"/>
                </a:solidFill>
                <a:latin typeface="Bell MT" panose="02020503060305020303" pitchFamily="18" charset="0"/>
              </a:rPr>
              <a:t> </a:t>
            </a:r>
            <a:r>
              <a:rPr lang="en-US" sz="2000" dirty="0">
                <a:solidFill>
                  <a:srgbClr val="0070C0"/>
                </a:solidFill>
                <a:latin typeface="Bell MT" panose="02020503060305020303" pitchFamily="18" charset="0"/>
              </a:rPr>
              <a:t>in combination with excessive albumin use. </a:t>
            </a:r>
          </a:p>
          <a:p>
            <a:pPr>
              <a:buFont typeface="Wingdings" panose="05000000000000000000" pitchFamily="2" charset="2"/>
              <a:buChar char="ü"/>
            </a:pPr>
            <a:endParaRPr lang="en-US" dirty="0"/>
          </a:p>
          <a:p>
            <a:pPr marL="0" indent="0">
              <a:buNone/>
            </a:pPr>
            <a:endParaRPr lang="en-US" dirty="0"/>
          </a:p>
          <a:p>
            <a:pPr marL="0" indent="0">
              <a:buNone/>
            </a:pPr>
            <a:endParaRPr lang="en-US" dirty="0"/>
          </a:p>
        </p:txBody>
      </p:sp>
      <p:pic>
        <p:nvPicPr>
          <p:cNvPr id="6" name="Picture 5"/>
          <p:cNvPicPr>
            <a:picLocks noChangeAspect="1"/>
          </p:cNvPicPr>
          <p:nvPr/>
        </p:nvPicPr>
        <p:blipFill>
          <a:blip r:embed="rId2"/>
          <a:stretch>
            <a:fillRect/>
          </a:stretch>
        </p:blipFill>
        <p:spPr>
          <a:xfrm>
            <a:off x="6251499" y="3713906"/>
            <a:ext cx="5492482" cy="3007569"/>
          </a:xfrm>
          <a:prstGeom prst="rect">
            <a:avLst/>
          </a:prstGeom>
        </p:spPr>
      </p:pic>
    </p:spTree>
    <p:extLst>
      <p:ext uri="{BB962C8B-B14F-4D97-AF65-F5344CB8AC3E}">
        <p14:creationId xmlns:p14="http://schemas.microsoft.com/office/powerpoint/2010/main" val="4104640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82675"/>
          </a:xfrm>
        </p:spPr>
        <p:txBody>
          <a:bodyPr>
            <a:normAutofit/>
          </a:bodyPr>
          <a:lstStyle/>
          <a:p>
            <a:pPr algn="ctr"/>
            <a:r>
              <a:rPr lang="en-US" sz="4000" b="1" i="1" dirty="0">
                <a:solidFill>
                  <a:srgbClr val="C00000"/>
                </a:solidFill>
                <a:latin typeface="AgencyFB" panose="02000806040000020003" pitchFamily="2" charset="0"/>
              </a:rPr>
              <a:t>SBP</a:t>
            </a:r>
          </a:p>
        </p:txBody>
      </p:sp>
      <p:sp>
        <p:nvSpPr>
          <p:cNvPr id="3" name="Content Placeholder 2"/>
          <p:cNvSpPr>
            <a:spLocks noGrp="1"/>
          </p:cNvSpPr>
          <p:nvPr>
            <p:ph idx="1"/>
          </p:nvPr>
        </p:nvSpPr>
        <p:spPr>
          <a:xfrm>
            <a:off x="533400" y="1695450"/>
            <a:ext cx="11258550" cy="4762500"/>
          </a:xfrm>
        </p:spPr>
        <p:txBody>
          <a:bodyPr>
            <a:normAutofit/>
          </a:bodyPr>
          <a:lstStyle/>
          <a:p>
            <a:pPr>
              <a:buFont typeface="Wingdings" panose="05000000000000000000" pitchFamily="2" charset="2"/>
              <a:buChar char="ü"/>
            </a:pPr>
            <a:r>
              <a:rPr lang="en-US" sz="2400" dirty="0">
                <a:latin typeface="Bell MT" panose="02020503060305020303" pitchFamily="18" charset="0"/>
              </a:rPr>
              <a:t>Bacterial infections occur in 25%–35% of the patients hospitalized with advanced cirrhosis, and they are associated with increased morbidity and mortality, particularly when acquired in the hospital or in healthcare facilities, due to the presence of multidrug resistant organisms. </a:t>
            </a:r>
          </a:p>
          <a:p>
            <a:pPr>
              <a:buFont typeface="Wingdings" panose="05000000000000000000" pitchFamily="2" charset="2"/>
              <a:buChar char="ü"/>
            </a:pPr>
            <a:r>
              <a:rPr lang="en-US" sz="2400" dirty="0">
                <a:latin typeface="Bell MT" panose="02020503060305020303" pitchFamily="18" charset="0"/>
              </a:rPr>
              <a:t>SBP is frequently reported as the most common infection in subjects with cirrhosis and ascites and one of the main precipitants of ACLF. It is diagnosed in the presence of a </a:t>
            </a:r>
            <a:r>
              <a:rPr lang="en-US" sz="2400" dirty="0" err="1">
                <a:latin typeface="Bell MT" panose="02020503060305020303" pitchFamily="18" charset="0"/>
              </a:rPr>
              <a:t>polymorphonuclear</a:t>
            </a:r>
            <a:r>
              <a:rPr lang="en-US" sz="2400" dirty="0">
                <a:latin typeface="Bell MT" panose="02020503060305020303" pitchFamily="18" charset="0"/>
              </a:rPr>
              <a:t> cell count &gt; 250/mm3 in the </a:t>
            </a:r>
            <a:r>
              <a:rPr lang="en-US" sz="2400" dirty="0" err="1">
                <a:latin typeface="Bell MT" panose="02020503060305020303" pitchFamily="18" charset="0"/>
              </a:rPr>
              <a:t>ascitic</a:t>
            </a:r>
            <a:r>
              <a:rPr lang="en-US" sz="2400" dirty="0">
                <a:latin typeface="Bell MT" panose="02020503060305020303" pitchFamily="18" charset="0"/>
              </a:rPr>
              <a:t> fluid, and it is usually treated with third-generation </a:t>
            </a:r>
            <a:r>
              <a:rPr lang="en-US" sz="2400" dirty="0" err="1">
                <a:latin typeface="Bell MT" panose="02020503060305020303" pitchFamily="18" charset="0"/>
              </a:rPr>
              <a:t>cephalosporins</a:t>
            </a:r>
            <a:r>
              <a:rPr lang="en-US" sz="2400" dirty="0">
                <a:latin typeface="Bell MT" panose="02020503060305020303" pitchFamily="18" charset="0"/>
              </a:rPr>
              <a:t> in those patients with community-acquired infection. </a:t>
            </a:r>
          </a:p>
          <a:p>
            <a:endParaRPr lang="en-US" dirty="0"/>
          </a:p>
        </p:txBody>
      </p:sp>
      <p:sp>
        <p:nvSpPr>
          <p:cNvPr id="4" name="Slide Number Placeholder 3"/>
          <p:cNvSpPr>
            <a:spLocks noGrp="1"/>
          </p:cNvSpPr>
          <p:nvPr>
            <p:ph type="sldNum" sz="quarter" idx="12"/>
          </p:nvPr>
        </p:nvSpPr>
        <p:spPr/>
        <p:txBody>
          <a:bodyPr/>
          <a:lstStyle/>
          <a:p>
            <a:fld id="{23E879CF-B771-44BD-A69D-C3F7F30296AE}" type="slidenum">
              <a:rPr lang="en-US" smtClean="0"/>
              <a:t>16</a:t>
            </a:fld>
            <a:endParaRPr lang="en-US"/>
          </a:p>
        </p:txBody>
      </p:sp>
    </p:spTree>
    <p:extLst>
      <p:ext uri="{BB962C8B-B14F-4D97-AF65-F5344CB8AC3E}">
        <p14:creationId xmlns:p14="http://schemas.microsoft.com/office/powerpoint/2010/main" val="19231070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82675"/>
          </a:xfrm>
        </p:spPr>
        <p:txBody>
          <a:bodyPr>
            <a:normAutofit/>
          </a:bodyPr>
          <a:lstStyle/>
          <a:p>
            <a:pPr algn="ctr"/>
            <a:r>
              <a:rPr lang="en-US" sz="4000" b="1" i="1" dirty="0">
                <a:solidFill>
                  <a:srgbClr val="C00000"/>
                </a:solidFill>
                <a:latin typeface="AgencyFB" panose="02000806040000020003" pitchFamily="2" charset="0"/>
              </a:rPr>
              <a:t>SBP</a:t>
            </a:r>
          </a:p>
        </p:txBody>
      </p:sp>
      <p:sp>
        <p:nvSpPr>
          <p:cNvPr id="3" name="Content Placeholder 2"/>
          <p:cNvSpPr>
            <a:spLocks noGrp="1"/>
          </p:cNvSpPr>
          <p:nvPr>
            <p:ph idx="1"/>
          </p:nvPr>
        </p:nvSpPr>
        <p:spPr>
          <a:xfrm>
            <a:off x="533400" y="1695450"/>
            <a:ext cx="11258550" cy="4762500"/>
          </a:xfrm>
        </p:spPr>
        <p:txBody>
          <a:bodyPr>
            <a:normAutofit/>
          </a:bodyPr>
          <a:lstStyle/>
          <a:p>
            <a:pPr>
              <a:buFont typeface="Wingdings" panose="05000000000000000000" pitchFamily="2" charset="2"/>
              <a:buChar char="ü"/>
            </a:pPr>
            <a:r>
              <a:rPr lang="en-US" sz="2400" dirty="0">
                <a:latin typeface="Bell MT" panose="02020503060305020303" pitchFamily="18" charset="0"/>
              </a:rPr>
              <a:t>However, since the publication of the pivotal RCT by Sort et al in 1999, it is clear that this infection should not be treated exclusively with antibiotics. </a:t>
            </a:r>
          </a:p>
          <a:p>
            <a:pPr>
              <a:buFont typeface="Wingdings" panose="05000000000000000000" pitchFamily="2" charset="2"/>
              <a:buChar char="ü"/>
            </a:pPr>
            <a:r>
              <a:rPr lang="en-US" sz="2400" dirty="0">
                <a:latin typeface="Bell MT" panose="02020503060305020303" pitchFamily="18" charset="0"/>
              </a:rPr>
              <a:t>In that study, 126 hospitalized patients with SBP were randomized to receive intravenous cefotaxime versus intravenous cefotaxime plus albumin administered at a dose of 1.5 g/kg body weight at baseline, followed by 1 g/kg on day 3. </a:t>
            </a:r>
          </a:p>
          <a:p>
            <a:pPr>
              <a:buFont typeface="Wingdings" panose="05000000000000000000" pitchFamily="2" charset="2"/>
              <a:buChar char="ü"/>
            </a:pPr>
            <a:r>
              <a:rPr lang="en-US" sz="2400" dirty="0">
                <a:latin typeface="Bell MT" panose="02020503060305020303" pitchFamily="18" charset="0"/>
              </a:rPr>
              <a:t>The authors described a threefold reduction in the incidence of renal impairment favoring the albumin group (33% vs 10%, P = 0.002). </a:t>
            </a:r>
          </a:p>
          <a:p>
            <a:pPr>
              <a:buFont typeface="Wingdings" panose="05000000000000000000" pitchFamily="2" charset="2"/>
              <a:buChar char="ü"/>
            </a:pPr>
            <a:r>
              <a:rPr lang="en-US" sz="2400" dirty="0">
                <a:latin typeface="Bell MT" panose="02020503060305020303" pitchFamily="18" charset="0"/>
              </a:rPr>
              <a:t>More importantly, 3-mo mortality was also significantly lower in the albumin group (41% vs 22%, P = 0.03), </a:t>
            </a:r>
            <a:endParaRPr lang="fa-IR" sz="2400" dirty="0" smtClean="0">
              <a:latin typeface="Bell MT" panose="02020503060305020303" pitchFamily="18" charset="0"/>
            </a:endParaRPr>
          </a:p>
          <a:p>
            <a:pPr>
              <a:buFont typeface="Wingdings" panose="05000000000000000000" pitchFamily="2" charset="2"/>
              <a:buChar char="ü"/>
            </a:pPr>
            <a:r>
              <a:rPr lang="en-US" sz="2400" dirty="0" smtClean="0">
                <a:latin typeface="Bell MT" panose="02020503060305020303" pitchFamily="18" charset="0"/>
              </a:rPr>
              <a:t>which </a:t>
            </a:r>
            <a:r>
              <a:rPr lang="en-US" sz="2400" dirty="0">
                <a:latin typeface="Bell MT" panose="02020503060305020303" pitchFamily="18" charset="0"/>
              </a:rPr>
              <a:t>was attributed to the decrease in the incidence of AKI.</a:t>
            </a:r>
          </a:p>
          <a:p>
            <a:endParaRPr lang="en-US" dirty="0"/>
          </a:p>
        </p:txBody>
      </p:sp>
      <p:sp>
        <p:nvSpPr>
          <p:cNvPr id="4" name="Slide Number Placeholder 3"/>
          <p:cNvSpPr>
            <a:spLocks noGrp="1"/>
          </p:cNvSpPr>
          <p:nvPr>
            <p:ph type="sldNum" sz="quarter" idx="12"/>
          </p:nvPr>
        </p:nvSpPr>
        <p:spPr/>
        <p:txBody>
          <a:bodyPr/>
          <a:lstStyle/>
          <a:p>
            <a:fld id="{23E879CF-B771-44BD-A69D-C3F7F30296AE}" type="slidenum">
              <a:rPr lang="en-US" smtClean="0"/>
              <a:t>17</a:t>
            </a:fld>
            <a:endParaRPr lang="en-US"/>
          </a:p>
        </p:txBody>
      </p:sp>
    </p:spTree>
    <p:extLst>
      <p:ext uri="{BB962C8B-B14F-4D97-AF65-F5344CB8AC3E}">
        <p14:creationId xmlns:p14="http://schemas.microsoft.com/office/powerpoint/2010/main" val="10997173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82675"/>
          </a:xfrm>
        </p:spPr>
        <p:txBody>
          <a:bodyPr>
            <a:normAutofit/>
          </a:bodyPr>
          <a:lstStyle/>
          <a:p>
            <a:pPr algn="ctr"/>
            <a:r>
              <a:rPr lang="en-US" sz="4000" b="1" i="1" dirty="0">
                <a:solidFill>
                  <a:srgbClr val="C00000"/>
                </a:solidFill>
                <a:latin typeface="AgencyFB" panose="02000806040000020003" pitchFamily="2" charset="0"/>
              </a:rPr>
              <a:t>SBP</a:t>
            </a:r>
          </a:p>
        </p:txBody>
      </p:sp>
      <p:sp>
        <p:nvSpPr>
          <p:cNvPr id="3" name="Content Placeholder 2"/>
          <p:cNvSpPr>
            <a:spLocks noGrp="1"/>
          </p:cNvSpPr>
          <p:nvPr>
            <p:ph idx="1"/>
          </p:nvPr>
        </p:nvSpPr>
        <p:spPr>
          <a:xfrm>
            <a:off x="533400" y="1695450"/>
            <a:ext cx="11258550" cy="4762500"/>
          </a:xfrm>
        </p:spPr>
        <p:txBody>
          <a:bodyPr>
            <a:normAutofit/>
          </a:bodyPr>
          <a:lstStyle/>
          <a:p>
            <a:pPr>
              <a:buFont typeface="Wingdings" panose="05000000000000000000" pitchFamily="2" charset="2"/>
              <a:buChar char="ü"/>
            </a:pPr>
            <a:r>
              <a:rPr lang="en-US" sz="2400" dirty="0">
                <a:latin typeface="Bell MT" panose="02020503060305020303" pitchFamily="18" charset="0"/>
              </a:rPr>
              <a:t>The benefit of using albumin in SBP was initially attributed to plasma expansion and/or prevention of circulatory dysfunction, but it actually seems that albumin infusion leads to a reduction of plasma levels of nitric oxide, tumor necrosis factor-α, endotoxin and interleukin-6. </a:t>
            </a:r>
            <a:endParaRPr lang="fa-IR" sz="2400" dirty="0" smtClean="0">
              <a:latin typeface="Bell MT" panose="02020503060305020303" pitchFamily="18" charset="0"/>
            </a:endParaRPr>
          </a:p>
          <a:p>
            <a:pPr>
              <a:buFont typeface="Wingdings" panose="05000000000000000000" pitchFamily="2" charset="2"/>
              <a:buChar char="ü"/>
            </a:pPr>
            <a:r>
              <a:rPr lang="en-US" sz="2400" dirty="0" smtClean="0">
                <a:latin typeface="Bell MT" panose="02020503060305020303" pitchFamily="18" charset="0"/>
              </a:rPr>
              <a:t>These </a:t>
            </a:r>
            <a:r>
              <a:rPr lang="en-US" sz="2400" dirty="0">
                <a:latin typeface="Bell MT" panose="02020503060305020303" pitchFamily="18" charset="0"/>
              </a:rPr>
              <a:t>findings favor the concept that albumin is more than a colloid and that it has anti-inflammatory properties in individuals with decompensated cirrhosis. </a:t>
            </a:r>
            <a:endParaRPr lang="en-US" dirty="0"/>
          </a:p>
        </p:txBody>
      </p:sp>
      <p:sp>
        <p:nvSpPr>
          <p:cNvPr id="4" name="Slide Number Placeholder 3"/>
          <p:cNvSpPr>
            <a:spLocks noGrp="1"/>
          </p:cNvSpPr>
          <p:nvPr>
            <p:ph type="sldNum" sz="quarter" idx="12"/>
          </p:nvPr>
        </p:nvSpPr>
        <p:spPr/>
        <p:txBody>
          <a:bodyPr/>
          <a:lstStyle/>
          <a:p>
            <a:fld id="{23E879CF-B771-44BD-A69D-C3F7F30296AE}" type="slidenum">
              <a:rPr lang="en-US" smtClean="0"/>
              <a:t>18</a:t>
            </a:fld>
            <a:endParaRPr lang="en-US"/>
          </a:p>
        </p:txBody>
      </p:sp>
      <p:pic>
        <p:nvPicPr>
          <p:cNvPr id="5" name="Picture 4"/>
          <p:cNvPicPr>
            <a:picLocks noChangeAspect="1"/>
          </p:cNvPicPr>
          <p:nvPr/>
        </p:nvPicPr>
        <p:blipFill>
          <a:blip r:embed="rId2"/>
          <a:stretch>
            <a:fillRect/>
          </a:stretch>
        </p:blipFill>
        <p:spPr>
          <a:xfrm>
            <a:off x="3381375" y="3905250"/>
            <a:ext cx="5229225" cy="2552700"/>
          </a:xfrm>
          <a:prstGeom prst="rect">
            <a:avLst/>
          </a:prstGeom>
        </p:spPr>
      </p:pic>
    </p:spTree>
    <p:extLst>
      <p:ext uri="{BB962C8B-B14F-4D97-AF65-F5344CB8AC3E}">
        <p14:creationId xmlns:p14="http://schemas.microsoft.com/office/powerpoint/2010/main" val="38992677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82675"/>
          </a:xfrm>
        </p:spPr>
        <p:txBody>
          <a:bodyPr>
            <a:normAutofit/>
          </a:bodyPr>
          <a:lstStyle/>
          <a:p>
            <a:pPr algn="ctr"/>
            <a:r>
              <a:rPr lang="en-US" sz="4000" b="1" i="1" dirty="0">
                <a:solidFill>
                  <a:srgbClr val="C00000"/>
                </a:solidFill>
                <a:latin typeface="AgencyFB" panose="02000806040000020003" pitchFamily="2" charset="0"/>
              </a:rPr>
              <a:t>SBP</a:t>
            </a:r>
          </a:p>
        </p:txBody>
      </p:sp>
      <p:sp>
        <p:nvSpPr>
          <p:cNvPr id="3" name="Content Placeholder 2"/>
          <p:cNvSpPr>
            <a:spLocks noGrp="1"/>
          </p:cNvSpPr>
          <p:nvPr>
            <p:ph idx="1"/>
          </p:nvPr>
        </p:nvSpPr>
        <p:spPr>
          <a:xfrm>
            <a:off x="533400" y="1695450"/>
            <a:ext cx="11258550" cy="4762500"/>
          </a:xfrm>
        </p:spPr>
        <p:txBody>
          <a:bodyPr>
            <a:normAutofit/>
          </a:bodyPr>
          <a:lstStyle/>
          <a:p>
            <a:pPr>
              <a:buFont typeface="Wingdings" panose="05000000000000000000" pitchFamily="2" charset="2"/>
              <a:buChar char="ü"/>
            </a:pPr>
            <a:r>
              <a:rPr lang="en-US" sz="2400" dirty="0">
                <a:latin typeface="Bell MT" panose="02020503060305020303" pitchFamily="18" charset="0"/>
              </a:rPr>
              <a:t>In one study, renal impairment was negligible in both groups of patients in the presence of baseline bilirubin levels &lt; 4 mg/</a:t>
            </a:r>
            <a:r>
              <a:rPr lang="en-US" sz="2400" dirty="0" err="1">
                <a:latin typeface="Bell MT" panose="02020503060305020303" pitchFamily="18" charset="0"/>
              </a:rPr>
              <a:t>dL</a:t>
            </a:r>
            <a:r>
              <a:rPr lang="en-US" sz="2400" dirty="0">
                <a:latin typeface="Bell MT" panose="02020503060305020303" pitchFamily="18" charset="0"/>
              </a:rPr>
              <a:t> and serum creatinine level &lt; 1 mg/</a:t>
            </a:r>
            <a:r>
              <a:rPr lang="en-US" sz="2400" dirty="0" err="1">
                <a:latin typeface="Bell MT" panose="02020503060305020303" pitchFamily="18" charset="0"/>
              </a:rPr>
              <a:t>dL</a:t>
            </a:r>
            <a:r>
              <a:rPr lang="en-US" sz="2400" dirty="0">
                <a:latin typeface="Bell MT" panose="02020503060305020303" pitchFamily="18" charset="0"/>
              </a:rPr>
              <a:t>, </a:t>
            </a:r>
            <a:endParaRPr lang="en-US" sz="2400" dirty="0" smtClean="0">
              <a:latin typeface="Bell MT" panose="02020503060305020303" pitchFamily="18" charset="0"/>
            </a:endParaRPr>
          </a:p>
          <a:p>
            <a:pPr>
              <a:buFont typeface="Wingdings" panose="05000000000000000000" pitchFamily="2" charset="2"/>
              <a:buChar char="ü"/>
            </a:pPr>
            <a:r>
              <a:rPr lang="en-US" sz="2400" dirty="0" smtClean="0">
                <a:latin typeface="Bell MT" panose="02020503060305020303" pitchFamily="18" charset="0"/>
              </a:rPr>
              <a:t>Suggesting </a:t>
            </a:r>
            <a:r>
              <a:rPr lang="en-US" sz="2400" dirty="0">
                <a:latin typeface="Bell MT" panose="02020503060305020303" pitchFamily="18" charset="0"/>
              </a:rPr>
              <a:t>that albumin administration might be restricted to higher-risk subjects. </a:t>
            </a:r>
            <a:endParaRPr lang="en-US" sz="2400" dirty="0" smtClean="0">
              <a:latin typeface="Bell MT" panose="02020503060305020303" pitchFamily="18" charset="0"/>
            </a:endParaRPr>
          </a:p>
          <a:p>
            <a:pPr>
              <a:buFont typeface="Wingdings" panose="05000000000000000000" pitchFamily="2" charset="2"/>
              <a:buChar char="ü"/>
            </a:pPr>
            <a:r>
              <a:rPr lang="en-US" sz="2400" dirty="0" smtClean="0">
                <a:latin typeface="Bell MT" panose="02020503060305020303" pitchFamily="18" charset="0"/>
              </a:rPr>
              <a:t>Nevertheless</a:t>
            </a:r>
            <a:r>
              <a:rPr lang="en-US" sz="2400" dirty="0">
                <a:latin typeface="Bell MT" panose="02020503060305020303" pitchFamily="18" charset="0"/>
              </a:rPr>
              <a:t>, subsequent data have disputed those findings. </a:t>
            </a:r>
            <a:endParaRPr lang="en-US" dirty="0"/>
          </a:p>
        </p:txBody>
      </p:sp>
      <p:sp>
        <p:nvSpPr>
          <p:cNvPr id="4" name="Slide Number Placeholder 3"/>
          <p:cNvSpPr>
            <a:spLocks noGrp="1"/>
          </p:cNvSpPr>
          <p:nvPr>
            <p:ph type="sldNum" sz="quarter" idx="12"/>
          </p:nvPr>
        </p:nvSpPr>
        <p:spPr/>
        <p:txBody>
          <a:bodyPr/>
          <a:lstStyle/>
          <a:p>
            <a:fld id="{23E879CF-B771-44BD-A69D-C3F7F30296AE}" type="slidenum">
              <a:rPr lang="en-US" smtClean="0"/>
              <a:t>19</a:t>
            </a:fld>
            <a:endParaRPr lang="en-US"/>
          </a:p>
        </p:txBody>
      </p:sp>
      <p:pic>
        <p:nvPicPr>
          <p:cNvPr id="5" name="Picture 4"/>
          <p:cNvPicPr>
            <a:picLocks noChangeAspect="1"/>
          </p:cNvPicPr>
          <p:nvPr/>
        </p:nvPicPr>
        <p:blipFill>
          <a:blip r:embed="rId2"/>
          <a:stretch>
            <a:fillRect/>
          </a:stretch>
        </p:blipFill>
        <p:spPr>
          <a:xfrm>
            <a:off x="4219116" y="3386372"/>
            <a:ext cx="4230821" cy="2824732"/>
          </a:xfrm>
          <a:prstGeom prst="rect">
            <a:avLst/>
          </a:prstGeom>
        </p:spPr>
      </p:pic>
    </p:spTree>
    <p:extLst>
      <p:ext uri="{BB962C8B-B14F-4D97-AF65-F5344CB8AC3E}">
        <p14:creationId xmlns:p14="http://schemas.microsoft.com/office/powerpoint/2010/main" val="14380816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3E879CF-B771-44BD-A69D-C3F7F30296AE}" type="slidenum">
              <a:rPr lang="en-US" smtClean="0"/>
              <a:t>2</a:t>
            </a:fld>
            <a:endParaRPr lang="en-US"/>
          </a:p>
        </p:txBody>
      </p:sp>
      <p:pic>
        <p:nvPicPr>
          <p:cNvPr id="2" name="Picture 1"/>
          <p:cNvPicPr>
            <a:picLocks noChangeAspect="1"/>
          </p:cNvPicPr>
          <p:nvPr/>
        </p:nvPicPr>
        <p:blipFill>
          <a:blip r:embed="rId2"/>
          <a:stretch>
            <a:fillRect/>
          </a:stretch>
        </p:blipFill>
        <p:spPr>
          <a:xfrm>
            <a:off x="1385887" y="595312"/>
            <a:ext cx="9420225" cy="5667375"/>
          </a:xfrm>
          <a:prstGeom prst="rect">
            <a:avLst/>
          </a:prstGeom>
        </p:spPr>
      </p:pic>
    </p:spTree>
    <p:extLst>
      <p:ext uri="{BB962C8B-B14F-4D97-AF65-F5344CB8AC3E}">
        <p14:creationId xmlns:p14="http://schemas.microsoft.com/office/powerpoint/2010/main" val="37046667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82675"/>
          </a:xfrm>
        </p:spPr>
        <p:txBody>
          <a:bodyPr>
            <a:normAutofit/>
          </a:bodyPr>
          <a:lstStyle/>
          <a:p>
            <a:pPr algn="ctr"/>
            <a:r>
              <a:rPr lang="en-US" sz="4000" b="1" i="1" dirty="0">
                <a:solidFill>
                  <a:srgbClr val="C00000"/>
                </a:solidFill>
                <a:latin typeface="AgencyFB" panose="02000806040000020003" pitchFamily="2" charset="0"/>
              </a:rPr>
              <a:t>SBP</a:t>
            </a:r>
          </a:p>
        </p:txBody>
      </p:sp>
      <p:sp>
        <p:nvSpPr>
          <p:cNvPr id="3" name="Content Placeholder 2"/>
          <p:cNvSpPr>
            <a:spLocks noGrp="1"/>
          </p:cNvSpPr>
          <p:nvPr>
            <p:ph idx="1"/>
          </p:nvPr>
        </p:nvSpPr>
        <p:spPr>
          <a:xfrm>
            <a:off x="533400" y="1695450"/>
            <a:ext cx="11258550" cy="4762500"/>
          </a:xfrm>
        </p:spPr>
        <p:txBody>
          <a:bodyPr>
            <a:normAutofit/>
          </a:bodyPr>
          <a:lstStyle/>
          <a:p>
            <a:pPr>
              <a:buFont typeface="Wingdings" panose="05000000000000000000" pitchFamily="2" charset="2"/>
              <a:buChar char="ü"/>
            </a:pPr>
            <a:r>
              <a:rPr lang="en-US" sz="2400" dirty="0" smtClean="0">
                <a:latin typeface="Bell MT" panose="02020503060305020303" pitchFamily="18" charset="0"/>
              </a:rPr>
              <a:t>A </a:t>
            </a:r>
            <a:r>
              <a:rPr lang="en-US" sz="2400" dirty="0">
                <a:latin typeface="Bell MT" panose="02020503060305020303" pitchFamily="18" charset="0"/>
              </a:rPr>
              <a:t>meta-analysis including four RCTs evaluated the role of albumin in SBP and concluded that albumin was associated with a lower incidence of renal impairment and mortality, not identifying a significant difference in albumin effects according to baseline levels of bilirubin or renal function</a:t>
            </a:r>
            <a:endParaRPr lang="en-US" dirty="0"/>
          </a:p>
        </p:txBody>
      </p:sp>
      <p:sp>
        <p:nvSpPr>
          <p:cNvPr id="4" name="Slide Number Placeholder 3"/>
          <p:cNvSpPr>
            <a:spLocks noGrp="1"/>
          </p:cNvSpPr>
          <p:nvPr>
            <p:ph type="sldNum" sz="quarter" idx="12"/>
          </p:nvPr>
        </p:nvSpPr>
        <p:spPr/>
        <p:txBody>
          <a:bodyPr/>
          <a:lstStyle/>
          <a:p>
            <a:fld id="{23E879CF-B771-44BD-A69D-C3F7F30296AE}" type="slidenum">
              <a:rPr lang="en-US" smtClean="0"/>
              <a:t>20</a:t>
            </a:fld>
            <a:endParaRPr lang="en-US"/>
          </a:p>
        </p:txBody>
      </p:sp>
      <p:pic>
        <p:nvPicPr>
          <p:cNvPr id="6" name="Picture 5"/>
          <p:cNvPicPr>
            <a:picLocks noChangeAspect="1"/>
          </p:cNvPicPr>
          <p:nvPr/>
        </p:nvPicPr>
        <p:blipFill>
          <a:blip r:embed="rId2"/>
          <a:stretch>
            <a:fillRect/>
          </a:stretch>
        </p:blipFill>
        <p:spPr>
          <a:xfrm>
            <a:off x="2380681" y="3239800"/>
            <a:ext cx="7430245" cy="2868900"/>
          </a:xfrm>
          <a:prstGeom prst="rect">
            <a:avLst/>
          </a:prstGeom>
        </p:spPr>
      </p:pic>
    </p:spTree>
    <p:extLst>
      <p:ext uri="{BB962C8B-B14F-4D97-AF65-F5344CB8AC3E}">
        <p14:creationId xmlns:p14="http://schemas.microsoft.com/office/powerpoint/2010/main" val="11343669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err="1" smtClean="0">
                <a:solidFill>
                  <a:srgbClr val="C00000"/>
                </a:solidFill>
                <a:latin typeface="AgencyFB" panose="02000806040000020003" pitchFamily="2" charset="0"/>
              </a:rPr>
              <a:t>Extraperitoneal</a:t>
            </a:r>
            <a:r>
              <a:rPr lang="en-US" b="1" i="1" dirty="0" smtClean="0">
                <a:solidFill>
                  <a:srgbClr val="C00000"/>
                </a:solidFill>
                <a:latin typeface="AgencyFB" panose="02000806040000020003" pitchFamily="2" charset="0"/>
              </a:rPr>
              <a:t> Infections</a:t>
            </a:r>
            <a:endParaRPr lang="en-US" b="1" i="1" dirty="0">
              <a:solidFill>
                <a:srgbClr val="C00000"/>
              </a:solidFill>
              <a:latin typeface="AgencyFB" panose="02000806040000020003" pitchFamily="2" charset="0"/>
            </a:endParaRPr>
          </a:p>
        </p:txBody>
      </p:sp>
      <p:sp>
        <p:nvSpPr>
          <p:cNvPr id="3" name="Content Placeholder 2"/>
          <p:cNvSpPr>
            <a:spLocks noGrp="1"/>
          </p:cNvSpPr>
          <p:nvPr>
            <p:ph idx="1"/>
          </p:nvPr>
        </p:nvSpPr>
        <p:spPr>
          <a:xfrm>
            <a:off x="838200" y="1690688"/>
            <a:ext cx="10515600" cy="4351338"/>
          </a:xfrm>
        </p:spPr>
        <p:txBody>
          <a:bodyPr>
            <a:normAutofit/>
          </a:bodyPr>
          <a:lstStyle/>
          <a:p>
            <a:pPr algn="just">
              <a:buFont typeface="Wingdings" panose="05000000000000000000" pitchFamily="2" charset="2"/>
              <a:buChar char="§"/>
            </a:pPr>
            <a:r>
              <a:rPr lang="en-US" sz="2400" dirty="0">
                <a:latin typeface="Bell MT" panose="02020503060305020303" pitchFamily="18" charset="0"/>
              </a:rPr>
              <a:t>Infections (not only SBP) characterize state 6 (end-state) in the clinical course of cirrhosis, as they increase the risk for AKI, HRS, organ failure, and ACLF. </a:t>
            </a:r>
          </a:p>
          <a:p>
            <a:pPr algn="just">
              <a:buFont typeface="Wingdings" panose="05000000000000000000" pitchFamily="2" charset="2"/>
              <a:buChar char="§"/>
            </a:pPr>
            <a:r>
              <a:rPr lang="en-US" sz="2400" dirty="0">
                <a:latin typeface="Bell MT" panose="02020503060305020303" pitchFamily="18" charset="0"/>
              </a:rPr>
              <a:t>It has also been recently demonstrated that infections are the most important precipitating factor for acute decompensation of cirrhosis, even in patients without ACLF. </a:t>
            </a:r>
          </a:p>
          <a:p>
            <a:pPr algn="just">
              <a:buFont typeface="Wingdings" panose="05000000000000000000" pitchFamily="2" charset="2"/>
              <a:buChar char="§"/>
            </a:pPr>
            <a:r>
              <a:rPr lang="en-US" sz="2400" dirty="0">
                <a:latin typeface="Bell MT" panose="02020503060305020303" pitchFamily="18" charset="0"/>
              </a:rPr>
              <a:t>On the other hand, in compensated cirrhosis, the role of infections is not completely understood. </a:t>
            </a:r>
          </a:p>
          <a:p>
            <a:pPr marL="0" indent="0" algn="just">
              <a:buNone/>
            </a:pPr>
            <a:endParaRPr lang="fa-IR" sz="2400" dirty="0" smtClean="0">
              <a:latin typeface="Bell MT" panose="02020503060305020303" pitchFamily="18" charset="0"/>
            </a:endParaRPr>
          </a:p>
        </p:txBody>
      </p:sp>
      <p:sp>
        <p:nvSpPr>
          <p:cNvPr id="5" name="Slide Number Placeholder 4"/>
          <p:cNvSpPr>
            <a:spLocks noGrp="1"/>
          </p:cNvSpPr>
          <p:nvPr>
            <p:ph type="sldNum" sz="quarter" idx="12"/>
          </p:nvPr>
        </p:nvSpPr>
        <p:spPr/>
        <p:txBody>
          <a:bodyPr/>
          <a:lstStyle/>
          <a:p>
            <a:fld id="{23E879CF-B771-44BD-A69D-C3F7F30296AE}" type="slidenum">
              <a:rPr lang="en-US" smtClean="0"/>
              <a:t>21</a:t>
            </a:fld>
            <a:endParaRPr lang="en-US"/>
          </a:p>
        </p:txBody>
      </p:sp>
    </p:spTree>
    <p:extLst>
      <p:ext uri="{BB962C8B-B14F-4D97-AF65-F5344CB8AC3E}">
        <p14:creationId xmlns:p14="http://schemas.microsoft.com/office/powerpoint/2010/main" val="38218021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err="1" smtClean="0">
                <a:solidFill>
                  <a:srgbClr val="C00000"/>
                </a:solidFill>
                <a:latin typeface="AgencyFB" panose="02000806040000020003" pitchFamily="2" charset="0"/>
              </a:rPr>
              <a:t>Extraperitoneal</a:t>
            </a:r>
            <a:r>
              <a:rPr lang="en-US" b="1" i="1" dirty="0" smtClean="0">
                <a:solidFill>
                  <a:srgbClr val="C00000"/>
                </a:solidFill>
                <a:latin typeface="AgencyFB" panose="02000806040000020003" pitchFamily="2" charset="0"/>
              </a:rPr>
              <a:t> Infections</a:t>
            </a:r>
            <a:endParaRPr lang="en-US" b="1" i="1" dirty="0">
              <a:solidFill>
                <a:srgbClr val="C00000"/>
              </a:solidFill>
              <a:latin typeface="AgencyFB" panose="02000806040000020003" pitchFamily="2" charset="0"/>
            </a:endParaRPr>
          </a:p>
        </p:txBody>
      </p:sp>
      <p:sp>
        <p:nvSpPr>
          <p:cNvPr id="3" name="Content Placeholder 2"/>
          <p:cNvSpPr>
            <a:spLocks noGrp="1"/>
          </p:cNvSpPr>
          <p:nvPr>
            <p:ph idx="1"/>
          </p:nvPr>
        </p:nvSpPr>
        <p:spPr>
          <a:xfrm>
            <a:off x="838200" y="1690688"/>
            <a:ext cx="10515600" cy="4351338"/>
          </a:xfrm>
        </p:spPr>
        <p:txBody>
          <a:bodyPr>
            <a:normAutofit/>
          </a:bodyPr>
          <a:lstStyle/>
          <a:p>
            <a:pPr algn="just">
              <a:buFont typeface="Wingdings" panose="05000000000000000000" pitchFamily="2" charset="2"/>
              <a:buChar char="§"/>
            </a:pPr>
            <a:r>
              <a:rPr lang="en-US" sz="2400" dirty="0">
                <a:latin typeface="Bell MT" panose="02020503060305020303" pitchFamily="18" charset="0"/>
              </a:rPr>
              <a:t>A recent cohort study has demonstrated that 17% of patients with compensated cirrhosis developed infections, particularly respiratory and urinary tract infections, which led to decompensation of cirrhosis in 26% of cases and to an increased mortality rate</a:t>
            </a:r>
            <a:r>
              <a:rPr lang="en-US" sz="2400" dirty="0" smtClean="0">
                <a:latin typeface="Bell MT" panose="02020503060305020303" pitchFamily="18" charset="0"/>
              </a:rPr>
              <a:t>.</a:t>
            </a:r>
          </a:p>
          <a:p>
            <a:pPr algn="just">
              <a:buFont typeface="Wingdings" panose="05000000000000000000" pitchFamily="2" charset="2"/>
              <a:buChar char="§"/>
            </a:pPr>
            <a:r>
              <a:rPr lang="en-US" sz="2400" dirty="0">
                <a:latin typeface="Bell MT" panose="02020503060305020303" pitchFamily="18" charset="0"/>
              </a:rPr>
              <a:t>Therefore, considering the importance of infections in the prognosis of cirrhosis, improving the efficacy of therapeutic strategies would be of the utmost importance. </a:t>
            </a:r>
            <a:endParaRPr lang="en-US" sz="2400" dirty="0" smtClean="0">
              <a:latin typeface="Bell MT" panose="02020503060305020303" pitchFamily="18" charset="0"/>
            </a:endParaRPr>
          </a:p>
          <a:p>
            <a:pPr algn="just">
              <a:buFont typeface="Wingdings" panose="05000000000000000000" pitchFamily="2" charset="2"/>
              <a:buChar char="§"/>
            </a:pPr>
            <a:r>
              <a:rPr lang="en-US" sz="2400" dirty="0">
                <a:latin typeface="Bell MT" panose="02020503060305020303" pitchFamily="18" charset="0"/>
              </a:rPr>
              <a:t>In SBP, as previously discussed, the addition of albumin to antibiotic treatment represented an important improvement in the therapeutic strategy, and it was natural to study if a similar intervention could reach the same results in extra-peritoneal infections. </a:t>
            </a:r>
            <a:endParaRPr lang="fa-IR" sz="2400" dirty="0" smtClean="0">
              <a:latin typeface="Bell MT" panose="02020503060305020303" pitchFamily="18" charset="0"/>
            </a:endParaRPr>
          </a:p>
        </p:txBody>
      </p:sp>
      <p:sp>
        <p:nvSpPr>
          <p:cNvPr id="5" name="Slide Number Placeholder 4"/>
          <p:cNvSpPr>
            <a:spLocks noGrp="1"/>
          </p:cNvSpPr>
          <p:nvPr>
            <p:ph type="sldNum" sz="quarter" idx="12"/>
          </p:nvPr>
        </p:nvSpPr>
        <p:spPr/>
        <p:txBody>
          <a:bodyPr/>
          <a:lstStyle/>
          <a:p>
            <a:fld id="{23E879CF-B771-44BD-A69D-C3F7F30296AE}" type="slidenum">
              <a:rPr lang="en-US" smtClean="0"/>
              <a:t>22</a:t>
            </a:fld>
            <a:endParaRPr lang="en-US"/>
          </a:p>
        </p:txBody>
      </p:sp>
    </p:spTree>
    <p:extLst>
      <p:ext uri="{BB962C8B-B14F-4D97-AF65-F5344CB8AC3E}">
        <p14:creationId xmlns:p14="http://schemas.microsoft.com/office/powerpoint/2010/main" val="1900008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err="1" smtClean="0">
                <a:solidFill>
                  <a:srgbClr val="C00000"/>
                </a:solidFill>
                <a:latin typeface="AgencyFB" panose="02000806040000020003" pitchFamily="2" charset="0"/>
              </a:rPr>
              <a:t>Extraperitoneal</a:t>
            </a:r>
            <a:r>
              <a:rPr lang="en-US" b="1" i="1" dirty="0" smtClean="0">
                <a:solidFill>
                  <a:srgbClr val="C00000"/>
                </a:solidFill>
                <a:latin typeface="AgencyFB" panose="02000806040000020003" pitchFamily="2" charset="0"/>
              </a:rPr>
              <a:t> Infections</a:t>
            </a:r>
            <a:endParaRPr lang="en-US" b="1" i="1" dirty="0">
              <a:solidFill>
                <a:srgbClr val="C00000"/>
              </a:solidFill>
              <a:latin typeface="AgencyFB" panose="02000806040000020003" pitchFamily="2" charset="0"/>
            </a:endParaRPr>
          </a:p>
        </p:txBody>
      </p:sp>
      <p:sp>
        <p:nvSpPr>
          <p:cNvPr id="3" name="Content Placeholder 2"/>
          <p:cNvSpPr>
            <a:spLocks noGrp="1"/>
          </p:cNvSpPr>
          <p:nvPr>
            <p:ph idx="1"/>
          </p:nvPr>
        </p:nvSpPr>
        <p:spPr>
          <a:xfrm>
            <a:off x="838200" y="1690688"/>
            <a:ext cx="10515600" cy="4351338"/>
          </a:xfrm>
        </p:spPr>
        <p:txBody>
          <a:bodyPr>
            <a:normAutofit/>
          </a:bodyPr>
          <a:lstStyle/>
          <a:p>
            <a:pPr algn="just">
              <a:buFont typeface="Wingdings" panose="05000000000000000000" pitchFamily="2" charset="2"/>
              <a:buChar char="§"/>
            </a:pPr>
            <a:r>
              <a:rPr lang="en-US" sz="2400" dirty="0">
                <a:latin typeface="Bell MT" panose="02020503060305020303" pitchFamily="18" charset="0"/>
              </a:rPr>
              <a:t>In the first of them, patients with cirrhosis and extra-peritoneal infections were randomized to receive antibiotics plus albumin (same doses as for SBP) or antibiotics alone, and albumin led to improved circulatory and renal functions</a:t>
            </a:r>
            <a:r>
              <a:rPr lang="en-US" sz="2400" dirty="0" smtClean="0">
                <a:latin typeface="Bell MT" panose="02020503060305020303" pitchFamily="18" charset="0"/>
              </a:rPr>
              <a:t>.</a:t>
            </a:r>
          </a:p>
          <a:p>
            <a:pPr algn="just">
              <a:buFont typeface="Wingdings" panose="05000000000000000000" pitchFamily="2" charset="2"/>
              <a:buChar char="§"/>
            </a:pPr>
            <a:r>
              <a:rPr lang="en-US" sz="2400" dirty="0" smtClean="0">
                <a:latin typeface="Bell MT" panose="02020503060305020303" pitchFamily="18" charset="0"/>
              </a:rPr>
              <a:t>In </a:t>
            </a:r>
            <a:r>
              <a:rPr lang="en-US" sz="2400" dirty="0">
                <a:latin typeface="Bell MT" panose="02020503060305020303" pitchFamily="18" charset="0"/>
              </a:rPr>
              <a:t>that study, there was no significant difference in 3-mo survival between groups, but albumin use was an independent predictive factor of survival after adjusting for other </a:t>
            </a:r>
            <a:r>
              <a:rPr lang="en-US" sz="2400" dirty="0" smtClean="0">
                <a:latin typeface="Bell MT" panose="02020503060305020303" pitchFamily="18" charset="0"/>
              </a:rPr>
              <a:t>factors.</a:t>
            </a:r>
          </a:p>
          <a:p>
            <a:pPr algn="just">
              <a:buFont typeface="Wingdings" panose="05000000000000000000" pitchFamily="2" charset="2"/>
              <a:buChar char="§"/>
            </a:pPr>
            <a:endParaRPr lang="fa-IR" sz="2400" dirty="0" smtClean="0">
              <a:latin typeface="Bell MT" panose="02020503060305020303" pitchFamily="18" charset="0"/>
            </a:endParaRPr>
          </a:p>
        </p:txBody>
      </p:sp>
      <p:sp>
        <p:nvSpPr>
          <p:cNvPr id="5" name="Slide Number Placeholder 4"/>
          <p:cNvSpPr>
            <a:spLocks noGrp="1"/>
          </p:cNvSpPr>
          <p:nvPr>
            <p:ph type="sldNum" sz="quarter" idx="12"/>
          </p:nvPr>
        </p:nvSpPr>
        <p:spPr/>
        <p:txBody>
          <a:bodyPr/>
          <a:lstStyle/>
          <a:p>
            <a:fld id="{23E879CF-B771-44BD-A69D-C3F7F30296AE}" type="slidenum">
              <a:rPr lang="en-US" smtClean="0"/>
              <a:t>23</a:t>
            </a:fld>
            <a:endParaRPr lang="en-US"/>
          </a:p>
        </p:txBody>
      </p:sp>
    </p:spTree>
    <p:extLst>
      <p:ext uri="{BB962C8B-B14F-4D97-AF65-F5344CB8AC3E}">
        <p14:creationId xmlns:p14="http://schemas.microsoft.com/office/powerpoint/2010/main" val="13066996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err="1" smtClean="0">
                <a:solidFill>
                  <a:srgbClr val="C00000"/>
                </a:solidFill>
                <a:latin typeface="AgencyFB" panose="02000806040000020003" pitchFamily="2" charset="0"/>
              </a:rPr>
              <a:t>Extraperitoneal</a:t>
            </a:r>
            <a:r>
              <a:rPr lang="en-US" b="1" i="1" dirty="0" smtClean="0">
                <a:solidFill>
                  <a:srgbClr val="C00000"/>
                </a:solidFill>
                <a:latin typeface="AgencyFB" panose="02000806040000020003" pitchFamily="2" charset="0"/>
              </a:rPr>
              <a:t> Infections</a:t>
            </a:r>
            <a:endParaRPr lang="en-US" b="1" i="1" dirty="0">
              <a:solidFill>
                <a:srgbClr val="C00000"/>
              </a:solidFill>
              <a:latin typeface="AgencyFB" panose="02000806040000020003" pitchFamily="2" charset="0"/>
            </a:endParaRPr>
          </a:p>
        </p:txBody>
      </p:sp>
      <p:sp>
        <p:nvSpPr>
          <p:cNvPr id="3" name="Content Placeholder 2"/>
          <p:cNvSpPr>
            <a:spLocks noGrp="1"/>
          </p:cNvSpPr>
          <p:nvPr>
            <p:ph idx="1"/>
          </p:nvPr>
        </p:nvSpPr>
        <p:spPr>
          <a:xfrm>
            <a:off x="838200" y="1690688"/>
            <a:ext cx="10515600" cy="4351338"/>
          </a:xfrm>
        </p:spPr>
        <p:txBody>
          <a:bodyPr>
            <a:normAutofit/>
          </a:bodyPr>
          <a:lstStyle/>
          <a:p>
            <a:pPr algn="just">
              <a:buFont typeface="Wingdings" panose="05000000000000000000" pitchFamily="2" charset="2"/>
              <a:buChar char="§"/>
            </a:pPr>
            <a:r>
              <a:rPr lang="en-US" sz="2400" dirty="0">
                <a:latin typeface="Bell MT" panose="02020503060305020303" pitchFamily="18" charset="0"/>
              </a:rPr>
              <a:t>In the second RCT, despite delaying the onset of renal failure, albumin was not able to significantly reduce its incidence or improve survival. </a:t>
            </a:r>
          </a:p>
          <a:p>
            <a:pPr algn="just">
              <a:buFont typeface="Wingdings" panose="05000000000000000000" pitchFamily="2" charset="2"/>
              <a:buChar char="§"/>
            </a:pPr>
            <a:r>
              <a:rPr lang="en-US" sz="2400" dirty="0">
                <a:latin typeface="Bell MT" panose="02020503060305020303" pitchFamily="18" charset="0"/>
              </a:rPr>
              <a:t>Besides, 8.3% of subjects receiving albumin developed pulmonary edema as a complication. </a:t>
            </a:r>
          </a:p>
          <a:p>
            <a:pPr marL="0" indent="0" algn="just">
              <a:buNone/>
            </a:pPr>
            <a:endParaRPr lang="fa-IR" sz="2400" dirty="0" smtClean="0">
              <a:latin typeface="Bell MT" panose="02020503060305020303" pitchFamily="18" charset="0"/>
            </a:endParaRPr>
          </a:p>
        </p:txBody>
      </p:sp>
      <p:sp>
        <p:nvSpPr>
          <p:cNvPr id="5" name="Slide Number Placeholder 4"/>
          <p:cNvSpPr>
            <a:spLocks noGrp="1"/>
          </p:cNvSpPr>
          <p:nvPr>
            <p:ph type="sldNum" sz="quarter" idx="12"/>
          </p:nvPr>
        </p:nvSpPr>
        <p:spPr/>
        <p:txBody>
          <a:bodyPr/>
          <a:lstStyle/>
          <a:p>
            <a:fld id="{23E879CF-B771-44BD-A69D-C3F7F30296AE}" type="slidenum">
              <a:rPr lang="en-US" smtClean="0"/>
              <a:t>24</a:t>
            </a:fld>
            <a:endParaRPr lang="en-US"/>
          </a:p>
        </p:txBody>
      </p:sp>
    </p:spTree>
    <p:extLst>
      <p:ext uri="{BB962C8B-B14F-4D97-AF65-F5344CB8AC3E}">
        <p14:creationId xmlns:p14="http://schemas.microsoft.com/office/powerpoint/2010/main" val="183673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err="1" smtClean="0">
                <a:solidFill>
                  <a:srgbClr val="C00000"/>
                </a:solidFill>
                <a:latin typeface="AgencyFB" panose="02000806040000020003" pitchFamily="2" charset="0"/>
              </a:rPr>
              <a:t>Extraperitoneal</a:t>
            </a:r>
            <a:r>
              <a:rPr lang="en-US" b="1" i="1" dirty="0" smtClean="0">
                <a:solidFill>
                  <a:srgbClr val="C00000"/>
                </a:solidFill>
                <a:latin typeface="AgencyFB" panose="02000806040000020003" pitchFamily="2" charset="0"/>
              </a:rPr>
              <a:t> Infections</a:t>
            </a:r>
            <a:endParaRPr lang="en-US" b="1" i="1" dirty="0">
              <a:solidFill>
                <a:srgbClr val="C00000"/>
              </a:solidFill>
              <a:latin typeface="AgencyFB" panose="02000806040000020003" pitchFamily="2" charset="0"/>
            </a:endParaRPr>
          </a:p>
        </p:txBody>
      </p:sp>
      <p:sp>
        <p:nvSpPr>
          <p:cNvPr id="3" name="Content Placeholder 2"/>
          <p:cNvSpPr>
            <a:spLocks noGrp="1"/>
          </p:cNvSpPr>
          <p:nvPr>
            <p:ph idx="1"/>
          </p:nvPr>
        </p:nvSpPr>
        <p:spPr>
          <a:xfrm>
            <a:off x="838200" y="1690688"/>
            <a:ext cx="10515600" cy="4351338"/>
          </a:xfrm>
        </p:spPr>
        <p:txBody>
          <a:bodyPr>
            <a:normAutofit/>
          </a:bodyPr>
          <a:lstStyle/>
          <a:p>
            <a:pPr algn="just">
              <a:buFont typeface="Wingdings" panose="05000000000000000000" pitchFamily="2" charset="2"/>
              <a:buChar char="§"/>
            </a:pPr>
            <a:r>
              <a:rPr lang="en-US" sz="2400" dirty="0">
                <a:latin typeface="Bell MT" panose="02020503060305020303" pitchFamily="18" charset="0"/>
              </a:rPr>
              <a:t>In the third RCT, albumin was associated with a higher resolution of ACLF as well as with lower incidence of nosocomial infections. </a:t>
            </a:r>
          </a:p>
          <a:p>
            <a:pPr algn="just">
              <a:buFont typeface="Wingdings" panose="05000000000000000000" pitchFamily="2" charset="2"/>
              <a:buChar char="§"/>
            </a:pPr>
            <a:r>
              <a:rPr lang="en-US" sz="2400" dirty="0" smtClean="0">
                <a:latin typeface="Bell MT" panose="02020503060305020303" pitchFamily="18" charset="0"/>
              </a:rPr>
              <a:t>An </a:t>
            </a:r>
            <a:r>
              <a:rPr lang="en-US" sz="2400" dirty="0">
                <a:latin typeface="Bell MT" panose="02020503060305020303" pitchFamily="18" charset="0"/>
              </a:rPr>
              <a:t>important limitation of this study is the fact that only 23% of the estimated sample was actually enrolled in the trial. </a:t>
            </a:r>
          </a:p>
          <a:p>
            <a:pPr marL="0" indent="0" algn="just">
              <a:buNone/>
            </a:pPr>
            <a:endParaRPr lang="fa-IR" sz="2400" dirty="0" smtClean="0">
              <a:latin typeface="Bell MT" panose="02020503060305020303" pitchFamily="18" charset="0"/>
            </a:endParaRPr>
          </a:p>
        </p:txBody>
      </p:sp>
      <p:sp>
        <p:nvSpPr>
          <p:cNvPr id="5" name="Slide Number Placeholder 4"/>
          <p:cNvSpPr>
            <a:spLocks noGrp="1"/>
          </p:cNvSpPr>
          <p:nvPr>
            <p:ph type="sldNum" sz="quarter" idx="12"/>
          </p:nvPr>
        </p:nvSpPr>
        <p:spPr/>
        <p:txBody>
          <a:bodyPr/>
          <a:lstStyle/>
          <a:p>
            <a:fld id="{23E879CF-B771-44BD-A69D-C3F7F30296AE}" type="slidenum">
              <a:rPr lang="en-US" smtClean="0"/>
              <a:t>25</a:t>
            </a:fld>
            <a:endParaRPr lang="en-US"/>
          </a:p>
        </p:txBody>
      </p:sp>
    </p:spTree>
    <p:extLst>
      <p:ext uri="{BB962C8B-B14F-4D97-AF65-F5344CB8AC3E}">
        <p14:creationId xmlns:p14="http://schemas.microsoft.com/office/powerpoint/2010/main" val="21681806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err="1" smtClean="0">
                <a:solidFill>
                  <a:srgbClr val="C00000"/>
                </a:solidFill>
                <a:latin typeface="AgencyFB" panose="02000806040000020003" pitchFamily="2" charset="0"/>
              </a:rPr>
              <a:t>Extraperitoneal</a:t>
            </a:r>
            <a:r>
              <a:rPr lang="en-US" b="1" i="1" dirty="0" smtClean="0">
                <a:solidFill>
                  <a:srgbClr val="C00000"/>
                </a:solidFill>
                <a:latin typeface="AgencyFB" panose="02000806040000020003" pitchFamily="2" charset="0"/>
              </a:rPr>
              <a:t> Infections</a:t>
            </a:r>
            <a:endParaRPr lang="en-US" b="1" i="1" dirty="0">
              <a:solidFill>
                <a:srgbClr val="C00000"/>
              </a:solidFill>
              <a:latin typeface="AgencyFB" panose="02000806040000020003" pitchFamily="2" charset="0"/>
            </a:endParaRPr>
          </a:p>
        </p:txBody>
      </p:sp>
      <p:sp>
        <p:nvSpPr>
          <p:cNvPr id="3" name="Content Placeholder 2"/>
          <p:cNvSpPr>
            <a:spLocks noGrp="1"/>
          </p:cNvSpPr>
          <p:nvPr>
            <p:ph idx="1"/>
          </p:nvPr>
        </p:nvSpPr>
        <p:spPr>
          <a:xfrm>
            <a:off x="838200" y="1690688"/>
            <a:ext cx="10515600" cy="4351338"/>
          </a:xfrm>
        </p:spPr>
        <p:txBody>
          <a:bodyPr>
            <a:normAutofit/>
          </a:bodyPr>
          <a:lstStyle/>
          <a:p>
            <a:pPr algn="just">
              <a:buFont typeface="Wingdings" panose="05000000000000000000" pitchFamily="2" charset="2"/>
              <a:buChar char="§"/>
            </a:pPr>
            <a:r>
              <a:rPr lang="en-US" sz="2400" dirty="0">
                <a:latin typeface="Bell MT" panose="02020503060305020303" pitchFamily="18" charset="0"/>
              </a:rPr>
              <a:t>In order to further examine this subject, our group has performed a meta-analysis of RCTs evaluating the role of albumin in extra-peritoneal infections. </a:t>
            </a:r>
          </a:p>
          <a:p>
            <a:pPr algn="just">
              <a:buFont typeface="Wingdings" panose="05000000000000000000" pitchFamily="2" charset="2"/>
              <a:buChar char="§"/>
            </a:pPr>
            <a:r>
              <a:rPr lang="en-US" sz="2400" dirty="0">
                <a:latin typeface="Bell MT" panose="02020503060305020303" pitchFamily="18" charset="0"/>
              </a:rPr>
              <a:t>In that meta-analysis, there was no evidence of significant benefit of albumin </a:t>
            </a:r>
            <a:r>
              <a:rPr lang="en-US" sz="2400" dirty="0" smtClean="0">
                <a:latin typeface="Bell MT" panose="02020503060305020303" pitchFamily="18" charset="0"/>
              </a:rPr>
              <a:t>in</a:t>
            </a:r>
          </a:p>
          <a:p>
            <a:pPr algn="just">
              <a:buFont typeface="Wingdings" panose="05000000000000000000" pitchFamily="2" charset="2"/>
              <a:buChar char="v"/>
            </a:pPr>
            <a:r>
              <a:rPr lang="en-US" sz="2400" dirty="0" smtClean="0">
                <a:latin typeface="Bell MT" panose="02020503060305020303" pitchFamily="18" charset="0"/>
              </a:rPr>
              <a:t> </a:t>
            </a:r>
            <a:r>
              <a:rPr lang="en-US" sz="2400" dirty="0">
                <a:latin typeface="Bell MT" panose="02020503060305020303" pitchFamily="18" charset="0"/>
              </a:rPr>
              <a:t>reducing renal dysfunction (RR = 0.55, 95%CI: 0.25–1.19, P = 0.13) </a:t>
            </a:r>
            <a:endParaRPr lang="en-US" sz="2400" dirty="0" smtClean="0">
              <a:latin typeface="Bell MT" panose="02020503060305020303" pitchFamily="18" charset="0"/>
            </a:endParaRPr>
          </a:p>
          <a:p>
            <a:pPr algn="just">
              <a:buFont typeface="Wingdings" panose="05000000000000000000" pitchFamily="2" charset="2"/>
              <a:buChar char="v"/>
            </a:pPr>
            <a:r>
              <a:rPr lang="en-US" sz="2400" dirty="0" smtClean="0">
                <a:latin typeface="Bell MT" panose="02020503060305020303" pitchFamily="18" charset="0"/>
              </a:rPr>
              <a:t>or </a:t>
            </a:r>
            <a:r>
              <a:rPr lang="en-US" sz="2400" dirty="0">
                <a:latin typeface="Bell MT" panose="02020503060305020303" pitchFamily="18" charset="0"/>
              </a:rPr>
              <a:t>mortality in 30 d (RR = 1.62, 95%CI: 0.92–2.84, P = 0.09) </a:t>
            </a:r>
            <a:endParaRPr lang="en-US" sz="2400" dirty="0" smtClean="0">
              <a:latin typeface="Bell MT" panose="02020503060305020303" pitchFamily="18" charset="0"/>
            </a:endParaRPr>
          </a:p>
          <a:p>
            <a:pPr algn="just">
              <a:buFont typeface="Wingdings" panose="05000000000000000000" pitchFamily="2" charset="2"/>
              <a:buChar char="v"/>
            </a:pPr>
            <a:r>
              <a:rPr lang="en-US" sz="2400" dirty="0" smtClean="0">
                <a:latin typeface="Bell MT" panose="02020503060305020303" pitchFamily="18" charset="0"/>
              </a:rPr>
              <a:t>and </a:t>
            </a:r>
            <a:r>
              <a:rPr lang="en-US" sz="2400" dirty="0">
                <a:latin typeface="Bell MT" panose="02020503060305020303" pitchFamily="18" charset="0"/>
              </a:rPr>
              <a:t>90 d (RR = 1.27, 95%CI: 0.89–1.83, P = 0.19). </a:t>
            </a:r>
          </a:p>
          <a:p>
            <a:pPr marL="0" indent="0" algn="just">
              <a:buNone/>
            </a:pPr>
            <a:endParaRPr lang="fa-IR" sz="2400" dirty="0" smtClean="0">
              <a:latin typeface="Bell MT" panose="02020503060305020303" pitchFamily="18" charset="0"/>
            </a:endParaRPr>
          </a:p>
        </p:txBody>
      </p:sp>
      <p:sp>
        <p:nvSpPr>
          <p:cNvPr id="5" name="Slide Number Placeholder 4"/>
          <p:cNvSpPr>
            <a:spLocks noGrp="1"/>
          </p:cNvSpPr>
          <p:nvPr>
            <p:ph type="sldNum" sz="quarter" idx="12"/>
          </p:nvPr>
        </p:nvSpPr>
        <p:spPr/>
        <p:txBody>
          <a:bodyPr/>
          <a:lstStyle/>
          <a:p>
            <a:fld id="{23E879CF-B771-44BD-A69D-C3F7F30296AE}" type="slidenum">
              <a:rPr lang="en-US" smtClean="0"/>
              <a:t>26</a:t>
            </a:fld>
            <a:endParaRPr lang="en-US"/>
          </a:p>
        </p:txBody>
      </p:sp>
    </p:spTree>
    <p:extLst>
      <p:ext uri="{BB962C8B-B14F-4D97-AF65-F5344CB8AC3E}">
        <p14:creationId xmlns:p14="http://schemas.microsoft.com/office/powerpoint/2010/main" val="42740571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i="1" dirty="0">
                <a:solidFill>
                  <a:srgbClr val="C00000"/>
                </a:solidFill>
                <a:latin typeface="AgencyFB" panose="02000806040000020003" pitchFamily="2" charset="0"/>
              </a:rPr>
              <a:t>LONG-TERM ALBUMIN ADMINISTRATION</a:t>
            </a:r>
          </a:p>
        </p:txBody>
      </p:sp>
      <p:sp>
        <p:nvSpPr>
          <p:cNvPr id="3" name="Content Placeholder 2"/>
          <p:cNvSpPr>
            <a:spLocks noGrp="1"/>
          </p:cNvSpPr>
          <p:nvPr>
            <p:ph idx="1"/>
          </p:nvPr>
        </p:nvSpPr>
        <p:spPr/>
        <p:txBody>
          <a:bodyPr>
            <a:normAutofit fontScale="62500" lnSpcReduction="20000"/>
          </a:bodyPr>
          <a:lstStyle/>
          <a:p>
            <a:r>
              <a:rPr lang="en-US" sz="3400" dirty="0">
                <a:latin typeface="Bell MT" panose="02020503060305020303" pitchFamily="18" charset="0"/>
              </a:rPr>
              <a:t>Ascites is the most common among severe complications of cirrhosis, and it marks state 4 in the natural history of this disease. </a:t>
            </a:r>
          </a:p>
          <a:p>
            <a:r>
              <a:rPr lang="en-US" sz="3400" dirty="0">
                <a:latin typeface="Bell MT" panose="02020503060305020303" pitchFamily="18" charset="0"/>
              </a:rPr>
              <a:t>Ascites is associated with a 5-year mortality of 50%, and persistent ascites predicts mortality independently of the Model for End-Stage Liver Disease score. </a:t>
            </a:r>
          </a:p>
          <a:p>
            <a:r>
              <a:rPr lang="en-US" sz="3400" dirty="0">
                <a:latin typeface="Bell MT" panose="02020503060305020303" pitchFamily="18" charset="0"/>
              </a:rPr>
              <a:t>Therefore, strategies aiming at the increase in survival of patients with cirrhosis and ascites are constantly pursued. Long-term albumin administration has been studied in the management of patients with cirrhosis and ascites for many decades. </a:t>
            </a:r>
          </a:p>
          <a:p>
            <a:r>
              <a:rPr lang="en-US" sz="3400" dirty="0">
                <a:latin typeface="Bell MT" panose="02020503060305020303" pitchFamily="18" charset="0"/>
              </a:rPr>
              <a:t>The rationale for its use relies on the hypothesis that albumin could reduce effective arterial hypovolemia through plasma expansion and that the </a:t>
            </a:r>
            <a:r>
              <a:rPr lang="en-US" sz="3400" dirty="0" err="1">
                <a:latin typeface="Bell MT" panose="02020503060305020303" pitchFamily="18" charset="0"/>
              </a:rPr>
              <a:t>nononcotic</a:t>
            </a:r>
            <a:r>
              <a:rPr lang="en-US" sz="3400" dirty="0">
                <a:latin typeface="Bell MT" panose="02020503060305020303" pitchFamily="18" charset="0"/>
              </a:rPr>
              <a:t> properties of albumin could act against the systemic inflammation that is behind decompensation of cirrhosis. </a:t>
            </a:r>
          </a:p>
          <a:p>
            <a:r>
              <a:rPr lang="en-US" sz="3400" dirty="0">
                <a:latin typeface="Bell MT" panose="02020503060305020303" pitchFamily="18" charset="0"/>
              </a:rPr>
              <a:t>Once again, the concept of effective albumin concentration should be highlighted in this context. </a:t>
            </a:r>
          </a:p>
          <a:p>
            <a:r>
              <a:rPr lang="en-US" sz="3400" dirty="0">
                <a:latin typeface="Bell MT" panose="02020503060305020303" pitchFamily="18" charset="0"/>
              </a:rPr>
              <a:t>As albumin is quantitatively and qualitatively deficient in cirrhosis, leading to alterations in the transport and metabolism of substances as well as to the impairment of systems associated with the redox balance, inflammation, and coagulation, it is hypothesized that albumin supplementation could prevent the decompensation of cirrhosis. </a:t>
            </a:r>
          </a:p>
          <a:p>
            <a:pPr marL="0" indent="0">
              <a:buNone/>
            </a:pPr>
            <a:endParaRPr lang="en-US" dirty="0"/>
          </a:p>
        </p:txBody>
      </p:sp>
      <p:sp>
        <p:nvSpPr>
          <p:cNvPr id="5" name="Slide Number Placeholder 4"/>
          <p:cNvSpPr>
            <a:spLocks noGrp="1"/>
          </p:cNvSpPr>
          <p:nvPr>
            <p:ph type="sldNum" sz="quarter" idx="12"/>
          </p:nvPr>
        </p:nvSpPr>
        <p:spPr/>
        <p:txBody>
          <a:bodyPr/>
          <a:lstStyle/>
          <a:p>
            <a:fld id="{23E879CF-B771-44BD-A69D-C3F7F30296AE}" type="slidenum">
              <a:rPr lang="en-US" smtClean="0"/>
              <a:t>27</a:t>
            </a:fld>
            <a:endParaRPr lang="en-US"/>
          </a:p>
        </p:txBody>
      </p:sp>
    </p:spTree>
    <p:extLst>
      <p:ext uri="{BB962C8B-B14F-4D97-AF65-F5344CB8AC3E}">
        <p14:creationId xmlns:p14="http://schemas.microsoft.com/office/powerpoint/2010/main" val="3252920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i="1" dirty="0">
                <a:solidFill>
                  <a:srgbClr val="C00000"/>
                </a:solidFill>
                <a:latin typeface="AgencyFB" panose="02000806040000020003" pitchFamily="2" charset="0"/>
              </a:rPr>
              <a:t>LONG-TERM ALBUMIN ADMINISTRATION</a:t>
            </a:r>
          </a:p>
        </p:txBody>
      </p:sp>
      <p:sp>
        <p:nvSpPr>
          <p:cNvPr id="3" name="Content Placeholder 2"/>
          <p:cNvSpPr>
            <a:spLocks noGrp="1"/>
          </p:cNvSpPr>
          <p:nvPr>
            <p:ph idx="1"/>
          </p:nvPr>
        </p:nvSpPr>
        <p:spPr/>
        <p:txBody>
          <a:bodyPr/>
          <a:lstStyle/>
          <a:p>
            <a:r>
              <a:rPr lang="en-US" sz="2400" dirty="0">
                <a:latin typeface="Bell MT" panose="02020503060305020303" pitchFamily="18" charset="0"/>
              </a:rPr>
              <a:t>Five RCTs evaluated the role of long-term albumin administration in patients with cirrhosis and ascites. </a:t>
            </a:r>
          </a:p>
          <a:p>
            <a:r>
              <a:rPr lang="en-US" sz="2400" dirty="0">
                <a:latin typeface="Bell MT" panose="02020503060305020303" pitchFamily="18" charset="0"/>
              </a:rPr>
              <a:t>The first study evaluated a small sample of subjects with persistent ascites already under treatment with diuretics. </a:t>
            </a:r>
          </a:p>
          <a:p>
            <a:r>
              <a:rPr lang="en-US" sz="2400" dirty="0">
                <a:latin typeface="Bell MT" panose="02020503060305020303" pitchFamily="18" charset="0"/>
              </a:rPr>
              <a:t>Albumin was used at doses of 25–100 g every 1–2 d according to serum colloid osmotic pressure, and 25–100 g every 1–2 </a:t>
            </a:r>
            <a:r>
              <a:rPr lang="en-US" sz="2400" dirty="0" err="1">
                <a:latin typeface="Bell MT" panose="02020503060305020303" pitchFamily="18" charset="0"/>
              </a:rPr>
              <a:t>wk</a:t>
            </a:r>
            <a:r>
              <a:rPr lang="en-US" sz="2400" dirty="0">
                <a:latin typeface="Bell MT" panose="02020503060305020303" pitchFamily="18" charset="0"/>
              </a:rPr>
              <a:t> thereafter. </a:t>
            </a:r>
          </a:p>
          <a:p>
            <a:r>
              <a:rPr lang="en-US" sz="2400" dirty="0">
                <a:latin typeface="Bell MT" panose="02020503060305020303" pitchFamily="18" charset="0"/>
              </a:rPr>
              <a:t>The osmotic pressure was improved in individuals receiving albumin, but mortality was not different between groups. </a:t>
            </a:r>
          </a:p>
          <a:p>
            <a:pPr marL="0" indent="0">
              <a:buNone/>
            </a:pPr>
            <a:endParaRPr lang="en-US" dirty="0"/>
          </a:p>
        </p:txBody>
      </p:sp>
      <p:sp>
        <p:nvSpPr>
          <p:cNvPr id="5" name="Slide Number Placeholder 4"/>
          <p:cNvSpPr>
            <a:spLocks noGrp="1"/>
          </p:cNvSpPr>
          <p:nvPr>
            <p:ph type="sldNum" sz="quarter" idx="12"/>
          </p:nvPr>
        </p:nvSpPr>
        <p:spPr/>
        <p:txBody>
          <a:bodyPr/>
          <a:lstStyle/>
          <a:p>
            <a:fld id="{23E879CF-B771-44BD-A69D-C3F7F30296AE}" type="slidenum">
              <a:rPr lang="en-US" smtClean="0"/>
              <a:t>28</a:t>
            </a:fld>
            <a:endParaRPr lang="en-US"/>
          </a:p>
        </p:txBody>
      </p:sp>
    </p:spTree>
    <p:extLst>
      <p:ext uri="{BB962C8B-B14F-4D97-AF65-F5344CB8AC3E}">
        <p14:creationId xmlns:p14="http://schemas.microsoft.com/office/powerpoint/2010/main" val="27345856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i="1" dirty="0">
                <a:solidFill>
                  <a:srgbClr val="C00000"/>
                </a:solidFill>
                <a:latin typeface="AgencyFB" panose="02000806040000020003" pitchFamily="2" charset="0"/>
              </a:rPr>
              <a:t>LONG-TERM ALBUMIN ADMINISTRATION</a:t>
            </a:r>
          </a:p>
        </p:txBody>
      </p:sp>
      <p:sp>
        <p:nvSpPr>
          <p:cNvPr id="3" name="Content Placeholder 2"/>
          <p:cNvSpPr>
            <a:spLocks noGrp="1"/>
          </p:cNvSpPr>
          <p:nvPr>
            <p:ph idx="1"/>
          </p:nvPr>
        </p:nvSpPr>
        <p:spPr/>
        <p:txBody>
          <a:bodyPr>
            <a:normAutofit/>
          </a:bodyPr>
          <a:lstStyle/>
          <a:p>
            <a:r>
              <a:rPr lang="en-US" sz="2600" dirty="0">
                <a:latin typeface="Bell MT" panose="02020503060305020303" pitchFamily="18" charset="0"/>
              </a:rPr>
              <a:t>After that, two Italian RCTs evaluated the matter. </a:t>
            </a:r>
            <a:r>
              <a:rPr lang="en-US" sz="2600" dirty="0" err="1">
                <a:latin typeface="Bell MT" panose="02020503060305020303" pitchFamily="18" charset="0"/>
              </a:rPr>
              <a:t>Gentilini’s</a:t>
            </a:r>
            <a:r>
              <a:rPr lang="en-US" sz="2600" dirty="0">
                <a:latin typeface="Bell MT" panose="02020503060305020303" pitchFamily="18" charset="0"/>
              </a:rPr>
              <a:t> study enrolled patients with ascites unresponsive to a low-sodium diet, while </a:t>
            </a:r>
            <a:r>
              <a:rPr lang="en-US" sz="2600" dirty="0" err="1">
                <a:latin typeface="Bell MT" panose="02020503060305020303" pitchFamily="18" charset="0"/>
              </a:rPr>
              <a:t>Romanelli</a:t>
            </a:r>
            <a:r>
              <a:rPr lang="en-US" sz="2600" dirty="0">
                <a:latin typeface="Bell MT" panose="02020503060305020303" pitchFamily="18" charset="0"/>
              </a:rPr>
              <a:t> studied individuals with their first episode of grade 2–3 ascites. </a:t>
            </a:r>
          </a:p>
          <a:p>
            <a:r>
              <a:rPr lang="en-US" sz="2600" dirty="0">
                <a:latin typeface="Bell MT" panose="02020503060305020303" pitchFamily="18" charset="0"/>
              </a:rPr>
              <a:t>Both studies randomized patients to receive albumin at doses of 25 g every week for 12 </a:t>
            </a:r>
            <a:r>
              <a:rPr lang="en-US" sz="2600" dirty="0" err="1">
                <a:latin typeface="Bell MT" panose="02020503060305020303" pitchFamily="18" charset="0"/>
              </a:rPr>
              <a:t>mo</a:t>
            </a:r>
            <a:r>
              <a:rPr lang="en-US" sz="2600" dirty="0">
                <a:latin typeface="Bell MT" panose="02020503060305020303" pitchFamily="18" charset="0"/>
              </a:rPr>
              <a:t> and every other week thereafter. </a:t>
            </a:r>
          </a:p>
          <a:p>
            <a:r>
              <a:rPr lang="en-US" sz="2600" dirty="0">
                <a:latin typeface="Bell MT" panose="02020503060305020303" pitchFamily="18" charset="0"/>
              </a:rPr>
              <a:t>In the former study, albumin led to significantly lower cumulative probabilities of recurrence of ascites and hospitalization, but there was no benefit regarding mortality. </a:t>
            </a:r>
          </a:p>
          <a:p>
            <a:r>
              <a:rPr lang="en-US" sz="2600" dirty="0">
                <a:latin typeface="Bell MT" panose="02020503060305020303" pitchFamily="18" charset="0"/>
              </a:rPr>
              <a:t>In the latter, though, patients receiving albumin had a significantly lower probability of recurrence of ascites and a higher cumulative survival rate. </a:t>
            </a:r>
          </a:p>
          <a:p>
            <a:pPr marL="0" indent="0">
              <a:buNone/>
            </a:pPr>
            <a:endParaRPr lang="en-US" dirty="0"/>
          </a:p>
        </p:txBody>
      </p:sp>
      <p:sp>
        <p:nvSpPr>
          <p:cNvPr id="5" name="Slide Number Placeholder 4"/>
          <p:cNvSpPr>
            <a:spLocks noGrp="1"/>
          </p:cNvSpPr>
          <p:nvPr>
            <p:ph type="sldNum" sz="quarter" idx="12"/>
          </p:nvPr>
        </p:nvSpPr>
        <p:spPr/>
        <p:txBody>
          <a:bodyPr/>
          <a:lstStyle/>
          <a:p>
            <a:fld id="{23E879CF-B771-44BD-A69D-C3F7F30296AE}" type="slidenum">
              <a:rPr lang="en-US" smtClean="0"/>
              <a:t>29</a:t>
            </a:fld>
            <a:endParaRPr lang="en-US"/>
          </a:p>
        </p:txBody>
      </p:sp>
    </p:spTree>
    <p:extLst>
      <p:ext uri="{BB962C8B-B14F-4D97-AF65-F5344CB8AC3E}">
        <p14:creationId xmlns:p14="http://schemas.microsoft.com/office/powerpoint/2010/main" val="33615376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1068636"/>
          </a:xfrm>
        </p:spPr>
        <p:txBody>
          <a:bodyPr>
            <a:normAutofit/>
          </a:bodyPr>
          <a:lstStyle/>
          <a:p>
            <a:r>
              <a:rPr lang="en-US" sz="4400" b="1" i="1" dirty="0">
                <a:solidFill>
                  <a:srgbClr val="C00000"/>
                </a:solidFill>
                <a:latin typeface="AgencyFB" panose="02000806040000020003" pitchFamily="2" charset="0"/>
                <a:cs typeface="0 Davat" panose="00000400000000000000" pitchFamily="2" charset="-78"/>
              </a:rPr>
              <a:t>INTRODUCTION</a:t>
            </a:r>
          </a:p>
        </p:txBody>
      </p:sp>
      <p:sp>
        <p:nvSpPr>
          <p:cNvPr id="3" name="Subtitle 2"/>
          <p:cNvSpPr>
            <a:spLocks noGrp="1"/>
          </p:cNvSpPr>
          <p:nvPr>
            <p:ph type="subTitle" idx="1"/>
          </p:nvPr>
        </p:nvSpPr>
        <p:spPr>
          <a:xfrm>
            <a:off x="804231" y="1399141"/>
            <a:ext cx="10377889" cy="4704203"/>
          </a:xfrm>
        </p:spPr>
        <p:txBody>
          <a:bodyPr>
            <a:normAutofit/>
          </a:bodyPr>
          <a:lstStyle/>
          <a:p>
            <a:pPr marL="342900" indent="-342900" algn="l">
              <a:buFont typeface="Wingdings" panose="05000000000000000000" pitchFamily="2" charset="2"/>
              <a:buChar char="ü"/>
            </a:pPr>
            <a:r>
              <a:rPr lang="en-US" sz="2000" dirty="0">
                <a:latin typeface="Bell MT" panose="02020503060305020303" pitchFamily="18" charset="0"/>
              </a:rPr>
              <a:t>Cirrhosis and chronic liver diseases rank as the conditions with the 10th highest mortality rate worldwide.</a:t>
            </a:r>
          </a:p>
          <a:p>
            <a:pPr marL="342900" indent="-342900" algn="l">
              <a:buFont typeface="Wingdings" panose="05000000000000000000" pitchFamily="2" charset="2"/>
              <a:buChar char="ü"/>
            </a:pPr>
            <a:r>
              <a:rPr lang="en-US" sz="2000" dirty="0">
                <a:latin typeface="Bell MT" panose="02020503060305020303" pitchFamily="18" charset="0"/>
              </a:rPr>
              <a:t>Deaths are mostly related to the development of clinical decompensation of cirrhosis, and 4%–12% of individuals with cirrhosis present with at least one episode of decompensation annually.</a:t>
            </a:r>
          </a:p>
          <a:p>
            <a:pPr marL="342900" indent="-342900" algn="l">
              <a:buFont typeface="Wingdings" panose="05000000000000000000" pitchFamily="2" charset="2"/>
              <a:buChar char="ü"/>
            </a:pPr>
            <a:r>
              <a:rPr lang="en-US" sz="2000" dirty="0">
                <a:latin typeface="Bell MT" panose="02020503060305020303" pitchFamily="18" charset="0"/>
              </a:rPr>
              <a:t>Albumin administration has been studied in the prophylaxis and management of different forms of decompensation of cirrhosis for many years. </a:t>
            </a:r>
            <a:endParaRPr lang="en-US" sz="2000" dirty="0" smtClean="0">
              <a:latin typeface="Bell MT" panose="02020503060305020303" pitchFamily="18" charset="0"/>
            </a:endParaRPr>
          </a:p>
          <a:p>
            <a:pPr marL="342900" indent="-342900" algn="l">
              <a:buFont typeface="Wingdings" panose="05000000000000000000" pitchFamily="2" charset="2"/>
              <a:buChar char="ü"/>
            </a:pPr>
            <a:r>
              <a:rPr lang="en-US" sz="2000" dirty="0" smtClean="0">
                <a:latin typeface="Bell MT" panose="02020503060305020303" pitchFamily="18" charset="0"/>
              </a:rPr>
              <a:t>Albumin has </a:t>
            </a:r>
            <a:r>
              <a:rPr lang="en-US" sz="2000" dirty="0">
                <a:latin typeface="Bell MT" panose="02020503060305020303" pitchFamily="18" charset="0"/>
              </a:rPr>
              <a:t>multiple roles, including oncotic, </a:t>
            </a:r>
            <a:r>
              <a:rPr lang="en-US" sz="2000" dirty="0" smtClean="0">
                <a:latin typeface="Bell MT" panose="02020503060305020303" pitchFamily="18" charset="0"/>
              </a:rPr>
              <a:t>anti-oxidative</a:t>
            </a:r>
            <a:r>
              <a:rPr lang="en-US" sz="2000" dirty="0">
                <a:latin typeface="Bell MT" panose="02020503060305020303" pitchFamily="18" charset="0"/>
              </a:rPr>
              <a:t>, detoxifying, anti-inflammatory, endothelium stabilizing, and immunomodulatory functions</a:t>
            </a:r>
            <a:r>
              <a:rPr lang="en-US" sz="2000" dirty="0" smtClean="0">
                <a:latin typeface="Bell MT" panose="02020503060305020303" pitchFamily="18" charset="0"/>
              </a:rPr>
              <a:t>.</a:t>
            </a:r>
          </a:p>
          <a:p>
            <a:pPr marL="342900" indent="-342900" algn="l">
              <a:buFont typeface="Wingdings" panose="05000000000000000000" pitchFamily="2" charset="2"/>
              <a:buChar char="ü"/>
            </a:pPr>
            <a:r>
              <a:rPr lang="en-US" sz="2000" dirty="0">
                <a:latin typeface="Bell MT" panose="02020503060305020303" pitchFamily="18" charset="0"/>
              </a:rPr>
              <a:t>Traditionally, most decompensating events of cirrhosis were explained by the peripheral arterial vasodilation hypothesis, and albumin was considered potentially useful mainly due to its oncotic property, as it is responsible for 75% of plasma oncotic pressure.</a:t>
            </a:r>
          </a:p>
          <a:p>
            <a:pPr marL="342900" indent="-342900" algn="l">
              <a:buFont typeface="Wingdings" panose="05000000000000000000" pitchFamily="2" charset="2"/>
              <a:buChar char="ü"/>
            </a:pPr>
            <a:endParaRPr lang="en-US" dirty="0"/>
          </a:p>
          <a:p>
            <a:pPr marL="342900" indent="-342900" algn="l">
              <a:buFont typeface="Wingdings" panose="05000000000000000000" pitchFamily="2" charset="2"/>
              <a:buChar char="ü"/>
            </a:pPr>
            <a:endParaRPr lang="en-US" dirty="0"/>
          </a:p>
        </p:txBody>
      </p:sp>
      <p:sp>
        <p:nvSpPr>
          <p:cNvPr id="5" name="Slide Number Placeholder 4"/>
          <p:cNvSpPr>
            <a:spLocks noGrp="1"/>
          </p:cNvSpPr>
          <p:nvPr>
            <p:ph type="sldNum" sz="quarter" idx="12"/>
          </p:nvPr>
        </p:nvSpPr>
        <p:spPr/>
        <p:txBody>
          <a:bodyPr/>
          <a:lstStyle/>
          <a:p>
            <a:fld id="{23E879CF-B771-44BD-A69D-C3F7F30296AE}" type="slidenum">
              <a:rPr lang="en-US" smtClean="0"/>
              <a:t>3</a:t>
            </a:fld>
            <a:endParaRPr lang="en-US"/>
          </a:p>
        </p:txBody>
      </p:sp>
    </p:spTree>
    <p:extLst>
      <p:ext uri="{BB962C8B-B14F-4D97-AF65-F5344CB8AC3E}">
        <p14:creationId xmlns:p14="http://schemas.microsoft.com/office/powerpoint/2010/main" val="3822561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i="1" dirty="0">
                <a:solidFill>
                  <a:srgbClr val="C00000"/>
                </a:solidFill>
                <a:latin typeface="AgencyFB" panose="02000806040000020003" pitchFamily="2" charset="0"/>
              </a:rPr>
              <a:t>LONG-TERM ALBUMIN ADMINISTRATION</a:t>
            </a:r>
          </a:p>
        </p:txBody>
      </p:sp>
      <p:sp>
        <p:nvSpPr>
          <p:cNvPr id="3" name="Content Placeholder 2"/>
          <p:cNvSpPr>
            <a:spLocks noGrp="1"/>
          </p:cNvSpPr>
          <p:nvPr>
            <p:ph idx="1"/>
          </p:nvPr>
        </p:nvSpPr>
        <p:spPr/>
        <p:txBody>
          <a:bodyPr>
            <a:normAutofit fontScale="92500" lnSpcReduction="20000"/>
          </a:bodyPr>
          <a:lstStyle/>
          <a:p>
            <a:r>
              <a:rPr lang="en-US" dirty="0">
                <a:latin typeface="Bell MT" panose="02020503060305020303" pitchFamily="18" charset="0"/>
              </a:rPr>
              <a:t>Finally, in 2018, two more RCTs on long-term albumin administration were published</a:t>
            </a:r>
            <a:r>
              <a:rPr lang="en-US" dirty="0">
                <a:latin typeface="Bell MT" panose="02020503060305020303" pitchFamily="18" charset="0"/>
              </a:rPr>
              <a:t>.</a:t>
            </a:r>
          </a:p>
          <a:p>
            <a:r>
              <a:rPr lang="en-US" dirty="0" err="1">
                <a:latin typeface="Bell MT" panose="02020503060305020303" pitchFamily="18" charset="0"/>
              </a:rPr>
              <a:t>Solà</a:t>
            </a:r>
            <a:r>
              <a:rPr lang="en-US" dirty="0">
                <a:latin typeface="Bell MT" panose="02020503060305020303" pitchFamily="18" charset="0"/>
              </a:rPr>
              <a:t> </a:t>
            </a:r>
            <a:r>
              <a:rPr lang="en-US" dirty="0">
                <a:latin typeface="Bell MT" panose="02020503060305020303" pitchFamily="18" charset="0"/>
              </a:rPr>
              <a:t>evaluated albumin at doses of 40 g twice a month in combination with </a:t>
            </a:r>
            <a:r>
              <a:rPr lang="en-US" dirty="0" err="1">
                <a:latin typeface="Bell MT" panose="02020503060305020303" pitchFamily="18" charset="0"/>
              </a:rPr>
              <a:t>midodrine</a:t>
            </a:r>
            <a:r>
              <a:rPr lang="en-US" dirty="0">
                <a:latin typeface="Bell MT" panose="02020503060305020303" pitchFamily="18" charset="0"/>
              </a:rPr>
              <a:t> for patients with cirrhosis and ascites in the waiting list for liver transplantation, but there was no significant difference in survival or in complications of cirrhosis between study groups</a:t>
            </a:r>
            <a:r>
              <a:rPr lang="en-US" dirty="0">
                <a:latin typeface="Bell MT" panose="02020503060305020303" pitchFamily="18" charset="0"/>
              </a:rPr>
              <a:t>.</a:t>
            </a:r>
          </a:p>
          <a:p>
            <a:r>
              <a:rPr lang="en-US" dirty="0">
                <a:latin typeface="Bell MT" panose="02020503060305020303" pitchFamily="18" charset="0"/>
              </a:rPr>
              <a:t> </a:t>
            </a:r>
            <a:r>
              <a:rPr lang="en-US" dirty="0">
                <a:latin typeface="Bell MT" panose="02020503060305020303" pitchFamily="18" charset="0"/>
              </a:rPr>
              <a:t>On the other hand, </a:t>
            </a:r>
            <a:r>
              <a:rPr lang="en-US" dirty="0" err="1">
                <a:latin typeface="Bell MT" panose="02020503060305020303" pitchFamily="18" charset="0"/>
              </a:rPr>
              <a:t>Caraceni</a:t>
            </a:r>
            <a:r>
              <a:rPr lang="en-US" dirty="0">
                <a:latin typeface="Bell MT" panose="02020503060305020303" pitchFamily="18" charset="0"/>
              </a:rPr>
              <a:t> randomized patients with persistent ascites to receive albumin 40 g twice a week for 2 </a:t>
            </a:r>
            <a:r>
              <a:rPr lang="en-US" dirty="0" err="1">
                <a:latin typeface="Bell MT" panose="02020503060305020303" pitchFamily="18" charset="0"/>
              </a:rPr>
              <a:t>wk</a:t>
            </a:r>
            <a:r>
              <a:rPr lang="en-US" dirty="0">
                <a:latin typeface="Bell MT" panose="02020503060305020303" pitchFamily="18" charset="0"/>
              </a:rPr>
              <a:t> and once a week thereafter or no plasma expansion. </a:t>
            </a:r>
          </a:p>
          <a:p>
            <a:r>
              <a:rPr lang="en-US" dirty="0">
                <a:latin typeface="Bell MT" panose="02020503060305020303" pitchFamily="18" charset="0"/>
              </a:rPr>
              <a:t>Individuals receiving albumin had significantly better results than their counterparts regarding mortality, need for paracentesis, SBP, extra-peritoneal infections, HE, renal dysfunction, HRS, hyponatremia, and hyperkalemia.</a:t>
            </a:r>
            <a:r>
              <a:rPr lang="en-US" dirty="0"/>
              <a:t> </a:t>
            </a:r>
          </a:p>
          <a:p>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23E879CF-B771-44BD-A69D-C3F7F30296AE}" type="slidenum">
              <a:rPr lang="en-US" smtClean="0"/>
              <a:t>30</a:t>
            </a:fld>
            <a:endParaRPr lang="en-US"/>
          </a:p>
        </p:txBody>
      </p:sp>
    </p:spTree>
    <p:extLst>
      <p:ext uri="{BB962C8B-B14F-4D97-AF65-F5344CB8AC3E}">
        <p14:creationId xmlns:p14="http://schemas.microsoft.com/office/powerpoint/2010/main" val="1124255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i="1" dirty="0">
                <a:solidFill>
                  <a:srgbClr val="C00000"/>
                </a:solidFill>
                <a:latin typeface="AgencyFB" panose="02000806040000020003" pitchFamily="2" charset="0"/>
              </a:rPr>
              <a:t>LONG-TERM ALBUMIN ADMINISTRATION</a:t>
            </a:r>
          </a:p>
        </p:txBody>
      </p:sp>
      <p:sp>
        <p:nvSpPr>
          <p:cNvPr id="3" name="Content Placeholder 2"/>
          <p:cNvSpPr>
            <a:spLocks noGrp="1"/>
          </p:cNvSpPr>
          <p:nvPr>
            <p:ph idx="1"/>
          </p:nvPr>
        </p:nvSpPr>
        <p:spPr/>
        <p:txBody>
          <a:bodyPr/>
          <a:lstStyle/>
          <a:p>
            <a:r>
              <a:rPr lang="en-US" sz="2600" dirty="0">
                <a:latin typeface="Bell MT" panose="02020503060305020303" pitchFamily="18" charset="0"/>
              </a:rPr>
              <a:t>Pooling the data from all five RCTs, it was demonstrated that albumin significantly reduced recurrence of ascites/need for paracentesis (RR = 0.56, 95%CI: 0.48–0.67, P &lt; 0.001). </a:t>
            </a:r>
          </a:p>
          <a:p>
            <a:r>
              <a:rPr lang="en-US" sz="2600" dirty="0">
                <a:latin typeface="Bell MT" panose="02020503060305020303" pitchFamily="18" charset="0"/>
              </a:rPr>
              <a:t>There was also a trend towards a lower risk of mortality favoring albumin, but it did not reach statistical significance (RR = 0.88, 95%CI: 0.67–1.14, P = 0.33). </a:t>
            </a:r>
          </a:p>
          <a:p>
            <a:r>
              <a:rPr lang="en-US" sz="2600" dirty="0">
                <a:latin typeface="Bell MT" panose="02020503060305020303" pitchFamily="18" charset="0"/>
              </a:rPr>
              <a:t>There was no evidence of significant differences between groups regarding refractory ascites, SBP, HE, gastrointestinal bleeding, or adverse events. </a:t>
            </a:r>
          </a:p>
          <a:p>
            <a:pPr marL="0" indent="0">
              <a:buNone/>
            </a:pPr>
            <a:endParaRPr lang="en-US" dirty="0"/>
          </a:p>
        </p:txBody>
      </p:sp>
      <p:sp>
        <p:nvSpPr>
          <p:cNvPr id="5" name="Slide Number Placeholder 4"/>
          <p:cNvSpPr>
            <a:spLocks noGrp="1"/>
          </p:cNvSpPr>
          <p:nvPr>
            <p:ph type="sldNum" sz="quarter" idx="12"/>
          </p:nvPr>
        </p:nvSpPr>
        <p:spPr/>
        <p:txBody>
          <a:bodyPr/>
          <a:lstStyle/>
          <a:p>
            <a:fld id="{23E879CF-B771-44BD-A69D-C3F7F30296AE}" type="slidenum">
              <a:rPr lang="en-US" smtClean="0"/>
              <a:t>31</a:t>
            </a:fld>
            <a:endParaRPr lang="en-US"/>
          </a:p>
        </p:txBody>
      </p:sp>
    </p:spTree>
    <p:extLst>
      <p:ext uri="{BB962C8B-B14F-4D97-AF65-F5344CB8AC3E}">
        <p14:creationId xmlns:p14="http://schemas.microsoft.com/office/powerpoint/2010/main" val="20100530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i="1" dirty="0">
                <a:solidFill>
                  <a:srgbClr val="C00000"/>
                </a:solidFill>
                <a:latin typeface="AgencyFB" panose="02000806040000020003" pitchFamily="2" charset="0"/>
              </a:rPr>
              <a:t>LONG-TERM ALBUMIN ADMINISTRATION</a:t>
            </a:r>
          </a:p>
        </p:txBody>
      </p:sp>
      <p:sp>
        <p:nvSpPr>
          <p:cNvPr id="3" name="Content Placeholder 2"/>
          <p:cNvSpPr>
            <a:spLocks noGrp="1"/>
          </p:cNvSpPr>
          <p:nvPr>
            <p:ph idx="1"/>
          </p:nvPr>
        </p:nvSpPr>
        <p:spPr/>
        <p:txBody>
          <a:bodyPr>
            <a:normAutofit fontScale="77500" lnSpcReduction="20000"/>
          </a:bodyPr>
          <a:lstStyle/>
          <a:p>
            <a:r>
              <a:rPr lang="en-US" sz="3100" dirty="0">
                <a:latin typeface="Bell MT" panose="02020503060305020303" pitchFamily="18" charset="0"/>
              </a:rPr>
              <a:t>In a recent study, the effects of different doses of long-term albumin administration were compared.</a:t>
            </a:r>
          </a:p>
          <a:p>
            <a:r>
              <a:rPr lang="en-US" sz="3100" dirty="0">
                <a:latin typeface="Bell MT" panose="02020503060305020303" pitchFamily="18" charset="0"/>
              </a:rPr>
              <a:t>While high-dose albumin (1.5 g/kg/</a:t>
            </a:r>
            <a:r>
              <a:rPr lang="en-US" sz="3100" dirty="0" err="1">
                <a:latin typeface="Bell MT" panose="02020503060305020303" pitchFamily="18" charset="0"/>
              </a:rPr>
              <a:t>wk</a:t>
            </a:r>
            <a:r>
              <a:rPr lang="en-US" sz="3100" dirty="0">
                <a:latin typeface="Bell MT" panose="02020503060305020303" pitchFamily="18" charset="0"/>
              </a:rPr>
              <a:t>) led to normalization of serum levels of albumin, improvement of circulatory and cardiac function, and reduction in plasma levels of cytokines, low-dose albumin (1.0 g/kg every 2 </a:t>
            </a:r>
            <a:r>
              <a:rPr lang="en-US" sz="3100" dirty="0" err="1">
                <a:latin typeface="Bell MT" panose="02020503060305020303" pitchFamily="18" charset="0"/>
              </a:rPr>
              <a:t>wk</a:t>
            </a:r>
            <a:r>
              <a:rPr lang="en-US" sz="3100" dirty="0">
                <a:latin typeface="Bell MT" panose="02020503060305020303" pitchFamily="18" charset="0"/>
              </a:rPr>
              <a:t>) did not. </a:t>
            </a:r>
          </a:p>
          <a:p>
            <a:r>
              <a:rPr lang="en-US" sz="3100" dirty="0">
                <a:latin typeface="Bell MT" panose="02020503060305020303" pitchFamily="18" charset="0"/>
              </a:rPr>
              <a:t>It is noteworthy that the trial by </a:t>
            </a:r>
            <a:r>
              <a:rPr lang="en-US" sz="3100" dirty="0" err="1">
                <a:latin typeface="Bell MT" panose="02020503060305020303" pitchFamily="18" charset="0"/>
              </a:rPr>
              <a:t>Caraceni</a:t>
            </a:r>
            <a:r>
              <a:rPr lang="en-US" sz="3100" dirty="0">
                <a:latin typeface="Bell MT" panose="02020503060305020303" pitchFamily="18" charset="0"/>
              </a:rPr>
              <a:t> was the one using the highest dose of albumin among the five RCTs on this issue, and, even so, the dose used was only slightly higher than that considered insufficient in the abovementioned study. </a:t>
            </a:r>
          </a:p>
          <a:p>
            <a:r>
              <a:rPr lang="en-US" sz="3100" dirty="0">
                <a:latin typeface="Bell MT" panose="02020503060305020303" pitchFamily="18" charset="0"/>
              </a:rPr>
              <a:t>Moreover, while changes in serum levels of albumin were not different between groups in the trial by </a:t>
            </a:r>
            <a:r>
              <a:rPr lang="en-US" sz="3100" dirty="0" err="1">
                <a:latin typeface="Bell MT" panose="02020503060305020303" pitchFamily="18" charset="0"/>
              </a:rPr>
              <a:t>Solà</a:t>
            </a:r>
            <a:r>
              <a:rPr lang="en-US" sz="3100" dirty="0">
                <a:latin typeface="Bell MT" panose="02020503060305020303" pitchFamily="18" charset="0"/>
              </a:rPr>
              <a:t>, the intervention group had a normalization of serum albumin in the study by </a:t>
            </a:r>
            <a:r>
              <a:rPr lang="en-US" sz="3100" dirty="0" err="1">
                <a:latin typeface="Bell MT" panose="02020503060305020303" pitchFamily="18" charset="0"/>
              </a:rPr>
              <a:t>Caraceni</a:t>
            </a:r>
            <a:r>
              <a:rPr lang="en-US" sz="3100" dirty="0">
                <a:latin typeface="Bell MT" panose="02020503060305020303" pitchFamily="18" charset="0"/>
              </a:rPr>
              <a:t> which reinforces the idea of insufficient doses of albumin in the former trial. </a:t>
            </a:r>
          </a:p>
          <a:p>
            <a:pPr marL="0" indent="0">
              <a:buNone/>
            </a:pPr>
            <a:endParaRPr lang="en-US" dirty="0"/>
          </a:p>
        </p:txBody>
      </p:sp>
      <p:sp>
        <p:nvSpPr>
          <p:cNvPr id="5" name="Slide Number Placeholder 4"/>
          <p:cNvSpPr>
            <a:spLocks noGrp="1"/>
          </p:cNvSpPr>
          <p:nvPr>
            <p:ph type="sldNum" sz="quarter" idx="12"/>
          </p:nvPr>
        </p:nvSpPr>
        <p:spPr/>
        <p:txBody>
          <a:bodyPr/>
          <a:lstStyle/>
          <a:p>
            <a:fld id="{23E879CF-B771-44BD-A69D-C3F7F30296AE}" type="slidenum">
              <a:rPr lang="en-US" smtClean="0"/>
              <a:t>32</a:t>
            </a:fld>
            <a:endParaRPr lang="en-US"/>
          </a:p>
        </p:txBody>
      </p:sp>
    </p:spTree>
    <p:extLst>
      <p:ext uri="{BB962C8B-B14F-4D97-AF65-F5344CB8AC3E}">
        <p14:creationId xmlns:p14="http://schemas.microsoft.com/office/powerpoint/2010/main" val="30859789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i="1" dirty="0">
                <a:solidFill>
                  <a:srgbClr val="C00000"/>
                </a:solidFill>
                <a:latin typeface="AgencyFB" panose="02000806040000020003" pitchFamily="2" charset="0"/>
              </a:rPr>
              <a:t>LONG-TERM ALBUMIN ADMINISTRATION</a:t>
            </a:r>
          </a:p>
        </p:txBody>
      </p:sp>
      <p:sp>
        <p:nvSpPr>
          <p:cNvPr id="3" name="Content Placeholder 2"/>
          <p:cNvSpPr>
            <a:spLocks noGrp="1"/>
          </p:cNvSpPr>
          <p:nvPr>
            <p:ph idx="1"/>
          </p:nvPr>
        </p:nvSpPr>
        <p:spPr/>
        <p:txBody>
          <a:bodyPr/>
          <a:lstStyle/>
          <a:p>
            <a:r>
              <a:rPr lang="en-US" sz="2400" dirty="0">
                <a:latin typeface="Bell MT" panose="02020503060305020303" pitchFamily="18" charset="0"/>
              </a:rPr>
              <a:t>Furthermore, in a post hoc analysis of the study by </a:t>
            </a:r>
            <a:r>
              <a:rPr lang="en-US" sz="2400" dirty="0" err="1">
                <a:latin typeface="Bell MT" panose="02020503060305020303" pitchFamily="18" charset="0"/>
              </a:rPr>
              <a:t>Caraceni</a:t>
            </a:r>
            <a:r>
              <a:rPr lang="en-US" sz="2400" dirty="0">
                <a:latin typeface="Bell MT" panose="02020503060305020303" pitchFamily="18" charset="0"/>
              </a:rPr>
              <a:t> , the authors demonstrated that a serum level of albumin of 4 g/</a:t>
            </a:r>
            <a:r>
              <a:rPr lang="en-US" sz="2400" dirty="0" err="1">
                <a:latin typeface="Bell MT" panose="02020503060305020303" pitchFamily="18" charset="0"/>
              </a:rPr>
              <a:t>dL</a:t>
            </a:r>
            <a:r>
              <a:rPr lang="en-US" sz="2400" dirty="0">
                <a:latin typeface="Bell MT" panose="02020503060305020303" pitchFamily="18" charset="0"/>
              </a:rPr>
              <a:t> at 1 </a:t>
            </a:r>
            <a:r>
              <a:rPr lang="en-US" sz="2400" dirty="0" err="1">
                <a:latin typeface="Bell MT" panose="02020503060305020303" pitchFamily="18" charset="0"/>
              </a:rPr>
              <a:t>mo</a:t>
            </a:r>
            <a:r>
              <a:rPr lang="en-US" sz="2400" dirty="0">
                <a:latin typeface="Bell MT" panose="02020503060305020303" pitchFamily="18" charset="0"/>
              </a:rPr>
              <a:t> should be the target in long-term albumin administration in order for the highest survival rates to be achieved. </a:t>
            </a:r>
          </a:p>
          <a:p>
            <a:r>
              <a:rPr lang="en-US" sz="2400" dirty="0">
                <a:latin typeface="Bell MT" panose="02020503060305020303" pitchFamily="18" charset="0"/>
              </a:rPr>
              <a:t>In that publication, the authors suggested the hypothesis of the albumin gap, associating the amount of albumin required not only to baseline albumin levels but also to the severity of liver disease and highlighting the importance of the concept of effective albumin concentration. </a:t>
            </a:r>
          </a:p>
          <a:p>
            <a:pPr marL="0" indent="0">
              <a:buNone/>
            </a:pPr>
            <a:endParaRPr lang="en-US" dirty="0"/>
          </a:p>
        </p:txBody>
      </p:sp>
      <p:sp>
        <p:nvSpPr>
          <p:cNvPr id="5" name="Slide Number Placeholder 4"/>
          <p:cNvSpPr>
            <a:spLocks noGrp="1"/>
          </p:cNvSpPr>
          <p:nvPr>
            <p:ph type="sldNum" sz="quarter" idx="12"/>
          </p:nvPr>
        </p:nvSpPr>
        <p:spPr/>
        <p:txBody>
          <a:bodyPr/>
          <a:lstStyle/>
          <a:p>
            <a:fld id="{23E879CF-B771-44BD-A69D-C3F7F30296AE}" type="slidenum">
              <a:rPr lang="en-US" smtClean="0"/>
              <a:t>33</a:t>
            </a:fld>
            <a:endParaRPr lang="en-US"/>
          </a:p>
        </p:txBody>
      </p:sp>
    </p:spTree>
    <p:extLst>
      <p:ext uri="{BB962C8B-B14F-4D97-AF65-F5344CB8AC3E}">
        <p14:creationId xmlns:p14="http://schemas.microsoft.com/office/powerpoint/2010/main" val="19699334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smtClean="0">
                <a:solidFill>
                  <a:srgbClr val="C00000"/>
                </a:solidFill>
                <a:latin typeface="AgencyFB" panose="02000806040000020003" pitchFamily="2" charset="0"/>
              </a:rPr>
              <a:t>Other Indications</a:t>
            </a:r>
            <a:endParaRPr lang="en-US" b="1" i="1" dirty="0">
              <a:solidFill>
                <a:srgbClr val="C00000"/>
              </a:solidFill>
              <a:latin typeface="AgencyFB" panose="02000806040000020003" pitchFamily="2" charset="0"/>
            </a:endParaRPr>
          </a:p>
        </p:txBody>
      </p:sp>
      <p:sp>
        <p:nvSpPr>
          <p:cNvPr id="4" name="Slide Number Placeholder 3"/>
          <p:cNvSpPr>
            <a:spLocks noGrp="1"/>
          </p:cNvSpPr>
          <p:nvPr>
            <p:ph type="sldNum" sz="quarter" idx="12"/>
          </p:nvPr>
        </p:nvSpPr>
        <p:spPr/>
        <p:txBody>
          <a:bodyPr/>
          <a:lstStyle/>
          <a:p>
            <a:fld id="{23E879CF-B771-44BD-A69D-C3F7F30296AE}" type="slidenum">
              <a:rPr lang="en-US" smtClean="0"/>
              <a:t>34</a:t>
            </a:fld>
            <a:endParaRPr lang="en-US"/>
          </a:p>
        </p:txBody>
      </p:sp>
      <p:pic>
        <p:nvPicPr>
          <p:cNvPr id="3074" name="Picture 2" descr="Updated ACR Appropriateness Criteria Covers More Than 1,100+ Clinical  Indications | Imaging Technology New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478453" y="1296538"/>
            <a:ext cx="5132147" cy="5707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996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i="1" dirty="0">
                <a:solidFill>
                  <a:srgbClr val="C00000"/>
                </a:solidFill>
                <a:latin typeface="AgencyFB" panose="02000806040000020003" pitchFamily="2" charset="0"/>
              </a:rPr>
              <a:t>Decompensated cirrhosis </a:t>
            </a:r>
          </a:p>
        </p:txBody>
      </p:sp>
      <p:sp>
        <p:nvSpPr>
          <p:cNvPr id="3" name="Content Placeholder 2"/>
          <p:cNvSpPr>
            <a:spLocks noGrp="1"/>
          </p:cNvSpPr>
          <p:nvPr>
            <p:ph idx="1"/>
          </p:nvPr>
        </p:nvSpPr>
        <p:spPr/>
        <p:txBody>
          <a:bodyPr>
            <a:noAutofit/>
          </a:bodyPr>
          <a:lstStyle/>
          <a:p>
            <a:pPr algn="just">
              <a:buFont typeface="Wingdings" panose="05000000000000000000" pitchFamily="2" charset="2"/>
              <a:buChar char="ü"/>
            </a:pPr>
            <a:r>
              <a:rPr lang="en-US" sz="2000" dirty="0">
                <a:latin typeface="Bell MT" panose="02020503060305020303" pitchFamily="18" charset="0"/>
              </a:rPr>
              <a:t>A recent RCT (the ATTIRE study), including 777 patients hospitalized for decompensated cirrhosis with baseline serum albumin levels &lt; 3 g/</a:t>
            </a:r>
            <a:r>
              <a:rPr lang="en-US" sz="2000" dirty="0" err="1">
                <a:latin typeface="Bell MT" panose="02020503060305020303" pitchFamily="18" charset="0"/>
              </a:rPr>
              <a:t>dL</a:t>
            </a:r>
            <a:r>
              <a:rPr lang="en-US" sz="2000" dirty="0">
                <a:latin typeface="Bell MT" panose="02020503060305020303" pitchFamily="18" charset="0"/>
              </a:rPr>
              <a:t>, evaluated the effects of increasing these levels by daily intravenous administration of albumin. </a:t>
            </a:r>
          </a:p>
          <a:p>
            <a:pPr algn="just">
              <a:buFont typeface="Wingdings" panose="05000000000000000000" pitchFamily="2" charset="2"/>
              <a:buChar char="ü"/>
            </a:pPr>
            <a:r>
              <a:rPr lang="en-US" sz="2000" dirty="0">
                <a:latin typeface="Bell MT" panose="02020503060305020303" pitchFamily="18" charset="0"/>
              </a:rPr>
              <a:t>In that study, albumin administration was not superior to placebo in preventing a composite endpoint of infection, AKI and death. Nevertheless, there are important points to consider. </a:t>
            </a:r>
          </a:p>
          <a:p>
            <a:pPr algn="just">
              <a:buFont typeface="Wingdings" panose="05000000000000000000" pitchFamily="2" charset="2"/>
              <a:buChar char="ü"/>
            </a:pPr>
            <a:r>
              <a:rPr lang="en-US" sz="2000" dirty="0">
                <a:latin typeface="Bell MT" panose="02020503060305020303" pitchFamily="18" charset="0"/>
              </a:rPr>
              <a:t>Ascites relates to the severity of circulatory dysfunction in patients with advanced cirrhosis. </a:t>
            </a:r>
          </a:p>
          <a:p>
            <a:pPr algn="just">
              <a:buFont typeface="Wingdings" panose="05000000000000000000" pitchFamily="2" charset="2"/>
              <a:buChar char="ü"/>
            </a:pPr>
            <a:r>
              <a:rPr lang="en-US" sz="2000" dirty="0">
                <a:latin typeface="Bell MT" panose="02020503060305020303" pitchFamily="18" charset="0"/>
              </a:rPr>
              <a:t>Although ascites was present in 62% of patients in the albumin group and in 71% in the control group, there was no information about its grade, the percentage of individuals with refractory ascites, use of diuretics, and their doses. </a:t>
            </a:r>
            <a:endParaRPr lang="en-US" sz="2000" dirty="0" smtClean="0">
              <a:latin typeface="Bell MT" panose="02020503060305020303" pitchFamily="18" charset="0"/>
            </a:endParaRPr>
          </a:p>
          <a:p>
            <a:pPr algn="just">
              <a:buFont typeface="Wingdings" panose="05000000000000000000" pitchFamily="2" charset="2"/>
              <a:buChar char="ü"/>
            </a:pPr>
            <a:r>
              <a:rPr lang="en-US" sz="2000" dirty="0">
                <a:latin typeface="Bell MT" panose="02020503060305020303" pitchFamily="18" charset="0"/>
              </a:rPr>
              <a:t>Furthermore, there were no data on serum sodium concentration, another important marker of circulatory dysfunction; </a:t>
            </a:r>
            <a:endParaRPr lang="en-US" sz="2000" dirty="0" smtClean="0">
              <a:latin typeface="Bell MT" panose="02020503060305020303" pitchFamily="18" charset="0"/>
            </a:endParaRPr>
          </a:p>
          <a:p>
            <a:pPr algn="just">
              <a:buFont typeface="Wingdings" panose="05000000000000000000" pitchFamily="2" charset="2"/>
              <a:buChar char="ü"/>
            </a:pPr>
            <a:r>
              <a:rPr lang="en-US" sz="2000" dirty="0" smtClean="0">
                <a:latin typeface="Bell MT" panose="02020503060305020303" pitchFamily="18" charset="0"/>
              </a:rPr>
              <a:t>there </a:t>
            </a:r>
            <a:r>
              <a:rPr lang="en-US" sz="2000" dirty="0">
                <a:latin typeface="Bell MT" panose="02020503060305020303" pitchFamily="18" charset="0"/>
              </a:rPr>
              <a:t>were no data on the severity or type of infections and their effects on circulatory function. </a:t>
            </a:r>
          </a:p>
          <a:p>
            <a:pPr marL="0" indent="0" algn="just">
              <a:buNone/>
            </a:pPr>
            <a:endParaRPr lang="en-US" sz="2000" dirty="0">
              <a:latin typeface="Bell MT" panose="02020503060305020303" pitchFamily="18" charset="0"/>
            </a:endParaRPr>
          </a:p>
        </p:txBody>
      </p:sp>
      <p:sp>
        <p:nvSpPr>
          <p:cNvPr id="4" name="Slide Number Placeholder 3"/>
          <p:cNvSpPr>
            <a:spLocks noGrp="1"/>
          </p:cNvSpPr>
          <p:nvPr>
            <p:ph type="sldNum" sz="quarter" idx="12"/>
          </p:nvPr>
        </p:nvSpPr>
        <p:spPr/>
        <p:txBody>
          <a:bodyPr/>
          <a:lstStyle/>
          <a:p>
            <a:fld id="{23E879CF-B771-44BD-A69D-C3F7F30296AE}" type="slidenum">
              <a:rPr lang="en-US" smtClean="0"/>
              <a:t>35</a:t>
            </a:fld>
            <a:endParaRPr lang="en-US"/>
          </a:p>
        </p:txBody>
      </p:sp>
    </p:spTree>
    <p:extLst>
      <p:ext uri="{BB962C8B-B14F-4D97-AF65-F5344CB8AC3E}">
        <p14:creationId xmlns:p14="http://schemas.microsoft.com/office/powerpoint/2010/main" val="21177386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solidFill>
                  <a:srgbClr val="C00000"/>
                </a:solidFill>
                <a:latin typeface="AgencyFB" panose="02000806040000020003" pitchFamily="2" charset="0"/>
              </a:rPr>
              <a:t>HE </a:t>
            </a:r>
          </a:p>
        </p:txBody>
      </p:sp>
      <p:sp>
        <p:nvSpPr>
          <p:cNvPr id="3" name="Content Placeholder 2"/>
          <p:cNvSpPr>
            <a:spLocks noGrp="1"/>
          </p:cNvSpPr>
          <p:nvPr>
            <p:ph idx="1"/>
          </p:nvPr>
        </p:nvSpPr>
        <p:spPr/>
        <p:txBody>
          <a:bodyPr>
            <a:noAutofit/>
          </a:bodyPr>
          <a:lstStyle/>
          <a:p>
            <a:r>
              <a:rPr lang="en-US" sz="2200" dirty="0" smtClean="0">
                <a:latin typeface="Bell MT" panose="02020503060305020303" pitchFamily="18" charset="0"/>
              </a:rPr>
              <a:t>Besides </a:t>
            </a:r>
            <a:r>
              <a:rPr lang="en-US" sz="2200" dirty="0">
                <a:latin typeface="Bell MT" panose="02020503060305020303" pitchFamily="18" charset="0"/>
              </a:rPr>
              <a:t>the traditional concept that implies cerebral exposure to ammonia as the basic mechanism for HE occurrence, new proposals suggest that the activation of inflammatory mediators, cerebral blood flow alterations due to circulatory dysfunction, and oxidative stress altogether contribute to the astrocytic injury leading to HE. </a:t>
            </a:r>
          </a:p>
          <a:p>
            <a:r>
              <a:rPr lang="en-US" sz="2200" dirty="0">
                <a:latin typeface="Bell MT" panose="02020503060305020303" pitchFamily="18" charset="0"/>
              </a:rPr>
              <a:t>Albumin, a multifunctional protein, as previously mentioned in this review, could therefore play an important role in the treatment of HE. </a:t>
            </a:r>
          </a:p>
          <a:p>
            <a:pPr marL="0" indent="0" algn="just">
              <a:buNone/>
            </a:pPr>
            <a:endParaRPr lang="en-US" sz="2000" dirty="0">
              <a:latin typeface="Bell MT" panose="02020503060305020303" pitchFamily="18" charset="0"/>
            </a:endParaRPr>
          </a:p>
        </p:txBody>
      </p:sp>
      <p:sp>
        <p:nvSpPr>
          <p:cNvPr id="4" name="Slide Number Placeholder 3"/>
          <p:cNvSpPr>
            <a:spLocks noGrp="1"/>
          </p:cNvSpPr>
          <p:nvPr>
            <p:ph type="sldNum" sz="quarter" idx="12"/>
          </p:nvPr>
        </p:nvSpPr>
        <p:spPr/>
        <p:txBody>
          <a:bodyPr/>
          <a:lstStyle/>
          <a:p>
            <a:fld id="{23E879CF-B771-44BD-A69D-C3F7F30296AE}" type="slidenum">
              <a:rPr lang="en-US" smtClean="0"/>
              <a:t>36</a:t>
            </a:fld>
            <a:endParaRPr lang="en-US"/>
          </a:p>
        </p:txBody>
      </p:sp>
      <p:pic>
        <p:nvPicPr>
          <p:cNvPr id="5" name="Picture 4"/>
          <p:cNvPicPr>
            <a:picLocks noChangeAspect="1"/>
          </p:cNvPicPr>
          <p:nvPr/>
        </p:nvPicPr>
        <p:blipFill>
          <a:blip r:embed="rId2"/>
          <a:stretch>
            <a:fillRect/>
          </a:stretch>
        </p:blipFill>
        <p:spPr>
          <a:xfrm>
            <a:off x="6239502" y="3824967"/>
            <a:ext cx="4460343" cy="3033033"/>
          </a:xfrm>
          <a:prstGeom prst="rect">
            <a:avLst/>
          </a:prstGeom>
        </p:spPr>
      </p:pic>
    </p:spTree>
    <p:extLst>
      <p:ext uri="{BB962C8B-B14F-4D97-AF65-F5344CB8AC3E}">
        <p14:creationId xmlns:p14="http://schemas.microsoft.com/office/powerpoint/2010/main" val="1451059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solidFill>
                  <a:srgbClr val="C00000"/>
                </a:solidFill>
                <a:latin typeface="AgencyFB" panose="02000806040000020003" pitchFamily="2" charset="0"/>
              </a:rPr>
              <a:t>HE </a:t>
            </a:r>
          </a:p>
        </p:txBody>
      </p:sp>
      <p:sp>
        <p:nvSpPr>
          <p:cNvPr id="3" name="Content Placeholder 2"/>
          <p:cNvSpPr>
            <a:spLocks noGrp="1"/>
          </p:cNvSpPr>
          <p:nvPr>
            <p:ph idx="1"/>
          </p:nvPr>
        </p:nvSpPr>
        <p:spPr/>
        <p:txBody>
          <a:bodyPr>
            <a:noAutofit/>
          </a:bodyPr>
          <a:lstStyle/>
          <a:p>
            <a:r>
              <a:rPr lang="en-US" sz="2200" dirty="0">
                <a:latin typeface="Bell MT" panose="02020503060305020303" pitchFamily="18" charset="0"/>
              </a:rPr>
              <a:t>In 2004, a pilot study evaluated the effects of plasma expansion with albumin in patients with cirrhosis and diuretic-induced HE. </a:t>
            </a:r>
          </a:p>
          <a:p>
            <a:r>
              <a:rPr lang="en-US" sz="2200" dirty="0">
                <a:latin typeface="Bell MT" panose="02020503060305020303" pitchFamily="18" charset="0"/>
              </a:rPr>
              <a:t>Albumin was more effective than a gelatin-based colloid solution in improving HE grade and lowering plasma concentrations of </a:t>
            </a:r>
            <a:r>
              <a:rPr lang="en-US" sz="2200" dirty="0" err="1">
                <a:latin typeface="Bell MT" panose="02020503060305020303" pitchFamily="18" charset="0"/>
              </a:rPr>
              <a:t>malondialdehyde</a:t>
            </a:r>
            <a:r>
              <a:rPr lang="en-US" sz="2200" dirty="0">
                <a:latin typeface="Bell MT" panose="02020503060305020303" pitchFamily="18" charset="0"/>
              </a:rPr>
              <a:t>, an oxidative stress marker. </a:t>
            </a:r>
          </a:p>
          <a:p>
            <a:r>
              <a:rPr lang="en-US" sz="2200" dirty="0">
                <a:latin typeface="Bell MT" panose="02020503060305020303" pitchFamily="18" charset="0"/>
              </a:rPr>
              <a:t>After that pilot study, a multicenter, double-blind RCT found no significant differences between albumin or saline solution in the resolution of HE in patients with cirrhosis hospitalized with this complication.</a:t>
            </a:r>
          </a:p>
          <a:p>
            <a:r>
              <a:rPr lang="en-US" sz="2200" dirty="0">
                <a:latin typeface="Bell MT" panose="02020503060305020303" pitchFamily="18" charset="0"/>
              </a:rPr>
              <a:t>However, the same study demonstrated a significant improvement in 90-d survival in the albumin group (69.2% vs 40.0%, P = 0.02). </a:t>
            </a:r>
          </a:p>
          <a:p>
            <a:pPr marL="0" indent="0" algn="just">
              <a:buNone/>
            </a:pPr>
            <a:endParaRPr lang="en-US" sz="2000" dirty="0">
              <a:latin typeface="Bell MT" panose="02020503060305020303" pitchFamily="18" charset="0"/>
            </a:endParaRPr>
          </a:p>
        </p:txBody>
      </p:sp>
      <p:sp>
        <p:nvSpPr>
          <p:cNvPr id="4" name="Slide Number Placeholder 3"/>
          <p:cNvSpPr>
            <a:spLocks noGrp="1"/>
          </p:cNvSpPr>
          <p:nvPr>
            <p:ph type="sldNum" sz="quarter" idx="12"/>
          </p:nvPr>
        </p:nvSpPr>
        <p:spPr/>
        <p:txBody>
          <a:bodyPr/>
          <a:lstStyle/>
          <a:p>
            <a:fld id="{23E879CF-B771-44BD-A69D-C3F7F30296AE}" type="slidenum">
              <a:rPr lang="en-US" smtClean="0"/>
              <a:t>37</a:t>
            </a:fld>
            <a:endParaRPr lang="en-US"/>
          </a:p>
        </p:txBody>
      </p:sp>
    </p:spTree>
    <p:extLst>
      <p:ext uri="{BB962C8B-B14F-4D97-AF65-F5344CB8AC3E}">
        <p14:creationId xmlns:p14="http://schemas.microsoft.com/office/powerpoint/2010/main" val="35386900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solidFill>
                  <a:srgbClr val="C00000"/>
                </a:solidFill>
                <a:latin typeface="AgencyFB" panose="02000806040000020003" pitchFamily="2" charset="0"/>
              </a:rPr>
              <a:t>HE </a:t>
            </a:r>
          </a:p>
        </p:txBody>
      </p:sp>
      <p:sp>
        <p:nvSpPr>
          <p:cNvPr id="3" name="Content Placeholder 2"/>
          <p:cNvSpPr>
            <a:spLocks noGrp="1"/>
          </p:cNvSpPr>
          <p:nvPr>
            <p:ph idx="1"/>
          </p:nvPr>
        </p:nvSpPr>
        <p:spPr/>
        <p:txBody>
          <a:bodyPr>
            <a:noAutofit/>
          </a:bodyPr>
          <a:lstStyle/>
          <a:p>
            <a:r>
              <a:rPr lang="en-US" sz="2200" dirty="0">
                <a:latin typeface="Bell MT" panose="02020503060305020303" pitchFamily="18" charset="0"/>
              </a:rPr>
              <a:t>In yet another RCT that compared lactulose plus albumin (group 1) versus lactulose alone (group 2) for the treatment of HE, 75% of patients in group 1 and only 53% of those in group 2 had complete reversal of HE (P = 0.03). </a:t>
            </a:r>
          </a:p>
          <a:p>
            <a:r>
              <a:rPr lang="en-US" sz="2200" dirty="0">
                <a:latin typeface="Bell MT" panose="02020503060305020303" pitchFamily="18" charset="0"/>
              </a:rPr>
              <a:t>Moreover, mortality was significantly lower in group 1 (18.3% vs 31.6%, P = 0.04). </a:t>
            </a:r>
          </a:p>
          <a:p>
            <a:pPr marL="0" indent="0" algn="just">
              <a:buNone/>
            </a:pPr>
            <a:endParaRPr lang="en-US" sz="2000" dirty="0">
              <a:latin typeface="Bell MT" panose="02020503060305020303" pitchFamily="18" charset="0"/>
            </a:endParaRPr>
          </a:p>
        </p:txBody>
      </p:sp>
      <p:sp>
        <p:nvSpPr>
          <p:cNvPr id="4" name="Slide Number Placeholder 3"/>
          <p:cNvSpPr>
            <a:spLocks noGrp="1"/>
          </p:cNvSpPr>
          <p:nvPr>
            <p:ph type="sldNum" sz="quarter" idx="12"/>
          </p:nvPr>
        </p:nvSpPr>
        <p:spPr/>
        <p:txBody>
          <a:bodyPr/>
          <a:lstStyle/>
          <a:p>
            <a:fld id="{23E879CF-B771-44BD-A69D-C3F7F30296AE}" type="slidenum">
              <a:rPr lang="en-US" smtClean="0"/>
              <a:t>38</a:t>
            </a:fld>
            <a:endParaRPr lang="en-US"/>
          </a:p>
        </p:txBody>
      </p:sp>
      <p:pic>
        <p:nvPicPr>
          <p:cNvPr id="6" name="Picture 5"/>
          <p:cNvPicPr>
            <a:picLocks noChangeAspect="1"/>
          </p:cNvPicPr>
          <p:nvPr/>
        </p:nvPicPr>
        <p:blipFill>
          <a:blip r:embed="rId2"/>
          <a:stretch>
            <a:fillRect/>
          </a:stretch>
        </p:blipFill>
        <p:spPr>
          <a:xfrm>
            <a:off x="6425465" y="3276261"/>
            <a:ext cx="5325257" cy="3080089"/>
          </a:xfrm>
          <a:prstGeom prst="rect">
            <a:avLst/>
          </a:prstGeom>
        </p:spPr>
      </p:pic>
      <p:pic>
        <p:nvPicPr>
          <p:cNvPr id="7" name="Picture 6"/>
          <p:cNvPicPr>
            <a:picLocks noChangeAspect="1"/>
          </p:cNvPicPr>
          <p:nvPr/>
        </p:nvPicPr>
        <p:blipFill>
          <a:blip r:embed="rId3"/>
          <a:stretch>
            <a:fillRect/>
          </a:stretch>
        </p:blipFill>
        <p:spPr>
          <a:xfrm>
            <a:off x="1977787" y="3365524"/>
            <a:ext cx="2811439" cy="2811439"/>
          </a:xfrm>
          <a:prstGeom prst="rect">
            <a:avLst/>
          </a:prstGeom>
        </p:spPr>
      </p:pic>
    </p:spTree>
    <p:extLst>
      <p:ext uri="{BB962C8B-B14F-4D97-AF65-F5344CB8AC3E}">
        <p14:creationId xmlns:p14="http://schemas.microsoft.com/office/powerpoint/2010/main" val="32898734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solidFill>
                  <a:srgbClr val="C00000"/>
                </a:solidFill>
                <a:latin typeface="AgencyFB" panose="02000806040000020003" pitchFamily="2" charset="0"/>
              </a:rPr>
              <a:t>HE </a:t>
            </a:r>
          </a:p>
        </p:txBody>
      </p:sp>
      <p:sp>
        <p:nvSpPr>
          <p:cNvPr id="3" name="Content Placeholder 2"/>
          <p:cNvSpPr>
            <a:spLocks noGrp="1"/>
          </p:cNvSpPr>
          <p:nvPr>
            <p:ph idx="1"/>
          </p:nvPr>
        </p:nvSpPr>
        <p:spPr/>
        <p:txBody>
          <a:bodyPr>
            <a:noAutofit/>
          </a:bodyPr>
          <a:lstStyle/>
          <a:p>
            <a:r>
              <a:rPr lang="en-US" sz="2200" dirty="0" smtClean="0">
                <a:latin typeface="Bell MT" panose="02020503060305020303" pitchFamily="18" charset="0"/>
              </a:rPr>
              <a:t>A </a:t>
            </a:r>
            <a:r>
              <a:rPr lang="en-US" sz="2200" dirty="0">
                <a:latin typeface="Bell MT" panose="02020503060305020303" pitchFamily="18" charset="0"/>
              </a:rPr>
              <a:t>recent meta-analysis of RCTs aimed at clarifying the role of albumin in HE. </a:t>
            </a:r>
            <a:endParaRPr lang="en-US" sz="2200" dirty="0" smtClean="0">
              <a:latin typeface="Bell MT" panose="02020503060305020303" pitchFamily="18" charset="0"/>
            </a:endParaRPr>
          </a:p>
          <a:p>
            <a:r>
              <a:rPr lang="en-US" sz="2200" dirty="0" smtClean="0">
                <a:latin typeface="Bell MT" panose="02020503060305020303" pitchFamily="18" charset="0"/>
              </a:rPr>
              <a:t>In </a:t>
            </a:r>
            <a:r>
              <a:rPr lang="en-US" sz="2200" dirty="0">
                <a:latin typeface="Bell MT" panose="02020503060305020303" pitchFamily="18" charset="0"/>
              </a:rPr>
              <a:t>that study, albumin administration was able to significantly improve HE (RR = 0.60, 95%CI: 0.38–0.95, P = 0.03) </a:t>
            </a:r>
            <a:endParaRPr lang="en-US" sz="2200" dirty="0" smtClean="0">
              <a:latin typeface="Bell MT" panose="02020503060305020303" pitchFamily="18" charset="0"/>
            </a:endParaRPr>
          </a:p>
          <a:p>
            <a:r>
              <a:rPr lang="en-US" sz="2200" dirty="0" smtClean="0">
                <a:latin typeface="Bell MT" panose="02020503060305020303" pitchFamily="18" charset="0"/>
              </a:rPr>
              <a:t>and </a:t>
            </a:r>
            <a:r>
              <a:rPr lang="en-US" sz="2200" dirty="0">
                <a:latin typeface="Bell MT" panose="02020503060305020303" pitchFamily="18" charset="0"/>
              </a:rPr>
              <a:t>mortality (RR = 0.54, 95%CI: 0.33–0.90, P = 0.02). </a:t>
            </a:r>
            <a:endParaRPr lang="en-US" sz="2000" dirty="0">
              <a:latin typeface="Bell MT" panose="02020503060305020303" pitchFamily="18" charset="0"/>
            </a:endParaRPr>
          </a:p>
        </p:txBody>
      </p:sp>
      <p:sp>
        <p:nvSpPr>
          <p:cNvPr id="4" name="Slide Number Placeholder 3"/>
          <p:cNvSpPr>
            <a:spLocks noGrp="1"/>
          </p:cNvSpPr>
          <p:nvPr>
            <p:ph type="sldNum" sz="quarter" idx="12"/>
          </p:nvPr>
        </p:nvSpPr>
        <p:spPr/>
        <p:txBody>
          <a:bodyPr/>
          <a:lstStyle/>
          <a:p>
            <a:fld id="{23E879CF-B771-44BD-A69D-C3F7F30296AE}" type="slidenum">
              <a:rPr lang="en-US" smtClean="0"/>
              <a:t>39</a:t>
            </a:fld>
            <a:endParaRPr lang="en-US"/>
          </a:p>
        </p:txBody>
      </p:sp>
      <p:pic>
        <p:nvPicPr>
          <p:cNvPr id="6" name="Picture 5"/>
          <p:cNvPicPr>
            <a:picLocks noChangeAspect="1"/>
          </p:cNvPicPr>
          <p:nvPr/>
        </p:nvPicPr>
        <p:blipFill>
          <a:blip r:embed="rId2"/>
          <a:stretch>
            <a:fillRect/>
          </a:stretch>
        </p:blipFill>
        <p:spPr>
          <a:xfrm>
            <a:off x="3143961" y="3366943"/>
            <a:ext cx="5904078" cy="2989407"/>
          </a:xfrm>
          <a:prstGeom prst="rect">
            <a:avLst/>
          </a:prstGeom>
        </p:spPr>
      </p:pic>
    </p:spTree>
    <p:extLst>
      <p:ext uri="{BB962C8B-B14F-4D97-AF65-F5344CB8AC3E}">
        <p14:creationId xmlns:p14="http://schemas.microsoft.com/office/powerpoint/2010/main" val="553726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0967"/>
          </a:xfrm>
        </p:spPr>
        <p:txBody>
          <a:bodyPr/>
          <a:lstStyle/>
          <a:p>
            <a:pPr algn="ctr"/>
            <a:r>
              <a:rPr lang="en-US" b="1" i="1" dirty="0" smtClean="0">
                <a:solidFill>
                  <a:srgbClr val="C00000"/>
                </a:solidFill>
                <a:latin typeface="AgencyFB" panose="02000806040000020003" pitchFamily="2" charset="0"/>
                <a:cs typeface="0 Farnaz" panose="00000400000000000000" pitchFamily="2" charset="-78"/>
              </a:rPr>
              <a:t>Objective</a:t>
            </a:r>
            <a:endParaRPr lang="en-US" b="1" i="1" dirty="0">
              <a:solidFill>
                <a:srgbClr val="C00000"/>
              </a:solidFill>
              <a:latin typeface="AgencyFB" panose="02000806040000020003" pitchFamily="2" charset="0"/>
              <a:cs typeface="0 Farnaz" panose="00000400000000000000" pitchFamily="2" charset="-78"/>
            </a:endParaRPr>
          </a:p>
        </p:txBody>
      </p:sp>
      <p:sp>
        <p:nvSpPr>
          <p:cNvPr id="3" name="Content Placeholder 2"/>
          <p:cNvSpPr>
            <a:spLocks noGrp="1"/>
          </p:cNvSpPr>
          <p:nvPr>
            <p:ph idx="1"/>
          </p:nvPr>
        </p:nvSpPr>
        <p:spPr>
          <a:xfrm>
            <a:off x="838200" y="1366091"/>
            <a:ext cx="10515600" cy="4810871"/>
          </a:xfrm>
        </p:spPr>
        <p:txBody>
          <a:bodyPr/>
          <a:lstStyle/>
          <a:p>
            <a:r>
              <a:rPr lang="en-US" sz="2000" dirty="0">
                <a:latin typeface="Bell MT" panose="02020503060305020303" pitchFamily="18" charset="0"/>
              </a:rPr>
              <a:t>This article reviews the current role and novel perspectives for albumin administration in cirrhosis. </a:t>
            </a:r>
          </a:p>
          <a:p>
            <a:endParaRPr lang="en-US" dirty="0"/>
          </a:p>
        </p:txBody>
      </p:sp>
      <p:sp>
        <p:nvSpPr>
          <p:cNvPr id="6" name="Slide Number Placeholder 5"/>
          <p:cNvSpPr>
            <a:spLocks noGrp="1"/>
          </p:cNvSpPr>
          <p:nvPr>
            <p:ph type="sldNum" sz="quarter" idx="12"/>
          </p:nvPr>
        </p:nvSpPr>
        <p:spPr/>
        <p:txBody>
          <a:bodyPr/>
          <a:lstStyle/>
          <a:p>
            <a:fld id="{23E879CF-B771-44BD-A69D-C3F7F30296AE}" type="slidenum">
              <a:rPr lang="en-US" smtClean="0"/>
              <a:t>4</a:t>
            </a:fld>
            <a:endParaRPr lang="en-US"/>
          </a:p>
        </p:txBody>
      </p:sp>
      <p:pic>
        <p:nvPicPr>
          <p:cNvPr id="5" name="Content Placeholder 4"/>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838200" y="2097911"/>
            <a:ext cx="10105359" cy="4623564"/>
          </a:xfrm>
          <a:prstGeom prst="rect">
            <a:avLst/>
          </a:prstGeom>
          <a:noFill/>
          <a:ln>
            <a:noFill/>
          </a:ln>
        </p:spPr>
      </p:pic>
    </p:spTree>
    <p:extLst>
      <p:ext uri="{BB962C8B-B14F-4D97-AF65-F5344CB8AC3E}">
        <p14:creationId xmlns:p14="http://schemas.microsoft.com/office/powerpoint/2010/main" val="32648942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i="1" dirty="0">
                <a:solidFill>
                  <a:srgbClr val="C00000"/>
                </a:solidFill>
                <a:latin typeface="Bell MT" panose="02020503060305020303" pitchFamily="18" charset="0"/>
              </a:rPr>
              <a:t>Cirrhotic cardiomyopathy </a:t>
            </a:r>
          </a:p>
        </p:txBody>
      </p:sp>
      <p:sp>
        <p:nvSpPr>
          <p:cNvPr id="3" name="Content Placeholder 2"/>
          <p:cNvSpPr>
            <a:spLocks noGrp="1"/>
          </p:cNvSpPr>
          <p:nvPr>
            <p:ph idx="1"/>
          </p:nvPr>
        </p:nvSpPr>
        <p:spPr/>
        <p:txBody>
          <a:bodyPr>
            <a:normAutofit/>
          </a:bodyPr>
          <a:lstStyle/>
          <a:p>
            <a:r>
              <a:rPr lang="en-US" sz="2200" dirty="0">
                <a:latin typeface="Bell MT" panose="02020503060305020303" pitchFamily="18" charset="0"/>
              </a:rPr>
              <a:t>Albumin seems to prevent cardiac output reduction and plasma renin activity increase in patients with cirrhosis more effectively than other plasma expanders. </a:t>
            </a:r>
          </a:p>
          <a:p>
            <a:r>
              <a:rPr lang="en-US" sz="2200" dirty="0">
                <a:latin typeface="Bell MT" panose="02020503060305020303" pitchFamily="18" charset="0"/>
              </a:rPr>
              <a:t>The increase in cardiac output induced by albumin seems to be independent of volume expansion, which might be explained by the reversal of the negative effects of tumor necrosis factor-alpha and oxidative stress on cardiac contractility. </a:t>
            </a:r>
          </a:p>
          <a:p>
            <a:pPr marL="0" indent="0">
              <a:buNone/>
            </a:pPr>
            <a:endParaRPr lang="en-US" sz="1900" dirty="0">
              <a:solidFill>
                <a:srgbClr val="0070C0"/>
              </a:solidFill>
            </a:endParaRPr>
          </a:p>
        </p:txBody>
      </p:sp>
      <p:sp>
        <p:nvSpPr>
          <p:cNvPr id="4" name="Slide Number Placeholder 3"/>
          <p:cNvSpPr>
            <a:spLocks noGrp="1"/>
          </p:cNvSpPr>
          <p:nvPr>
            <p:ph type="sldNum" sz="quarter" idx="12"/>
          </p:nvPr>
        </p:nvSpPr>
        <p:spPr/>
        <p:txBody>
          <a:bodyPr/>
          <a:lstStyle/>
          <a:p>
            <a:fld id="{23E879CF-B771-44BD-A69D-C3F7F30296AE}" type="slidenum">
              <a:rPr lang="en-US" smtClean="0"/>
              <a:t>40</a:t>
            </a:fld>
            <a:endParaRPr lang="en-US"/>
          </a:p>
        </p:txBody>
      </p:sp>
      <p:pic>
        <p:nvPicPr>
          <p:cNvPr id="5" name="Picture 4"/>
          <p:cNvPicPr>
            <a:picLocks noChangeAspect="1"/>
          </p:cNvPicPr>
          <p:nvPr/>
        </p:nvPicPr>
        <p:blipFill>
          <a:blip r:embed="rId2"/>
          <a:stretch>
            <a:fillRect/>
          </a:stretch>
        </p:blipFill>
        <p:spPr>
          <a:xfrm>
            <a:off x="8760938" y="3274149"/>
            <a:ext cx="2592862" cy="3583851"/>
          </a:xfrm>
          <a:prstGeom prst="rect">
            <a:avLst/>
          </a:prstGeom>
        </p:spPr>
      </p:pic>
    </p:spTree>
    <p:extLst>
      <p:ext uri="{BB962C8B-B14F-4D97-AF65-F5344CB8AC3E}">
        <p14:creationId xmlns:p14="http://schemas.microsoft.com/office/powerpoint/2010/main" val="30670778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solidFill>
                  <a:srgbClr val="C00000"/>
                </a:solidFill>
                <a:latin typeface="AgencyFB" panose="02000806040000020003" pitchFamily="2" charset="0"/>
              </a:rPr>
              <a:t>ACLF </a:t>
            </a:r>
          </a:p>
        </p:txBody>
      </p:sp>
      <p:sp>
        <p:nvSpPr>
          <p:cNvPr id="3" name="Content Placeholder 2"/>
          <p:cNvSpPr>
            <a:spLocks noGrp="1"/>
          </p:cNvSpPr>
          <p:nvPr>
            <p:ph idx="1"/>
          </p:nvPr>
        </p:nvSpPr>
        <p:spPr>
          <a:xfrm>
            <a:off x="838200" y="1482725"/>
            <a:ext cx="10515600" cy="4351338"/>
          </a:xfrm>
        </p:spPr>
        <p:txBody>
          <a:bodyPr>
            <a:normAutofit fontScale="85000" lnSpcReduction="20000"/>
          </a:bodyPr>
          <a:lstStyle/>
          <a:p>
            <a:r>
              <a:rPr lang="en-US" sz="2600" dirty="0">
                <a:latin typeface="Bell MT" panose="02020503060305020303" pitchFamily="18" charset="0"/>
              </a:rPr>
              <a:t>Considering the exacerbated systemic inflammatory state associated with the pathophysiology of ACLF and the anti-inflammatory properties of albumin, it could be hypothesized that albumin might play a role in the treatment of ACLF. </a:t>
            </a:r>
          </a:p>
          <a:p>
            <a:r>
              <a:rPr lang="en-US" sz="2600" dirty="0">
                <a:latin typeface="Bell MT" panose="02020503060305020303" pitchFamily="18" charset="0"/>
              </a:rPr>
              <a:t>There are limited data on this issue at the moment, but an RCT on albumin in extra-peritoneal infections has demonstrated that individuals receiving this intervention had higher rates of ACLF resolution than their counterparts. </a:t>
            </a:r>
          </a:p>
          <a:p>
            <a:r>
              <a:rPr lang="en-US" sz="2600" dirty="0">
                <a:latin typeface="Bell MT" panose="02020503060305020303" pitchFamily="18" charset="0"/>
              </a:rPr>
              <a:t>Moreover, subjects receiving albumin had evidence of suppression of the systemic inflammation (decrease in white blood cells, C reactive protein, and interleukin-6), which was not specific for those with ACLF. </a:t>
            </a:r>
          </a:p>
          <a:p>
            <a:r>
              <a:rPr lang="en-US" sz="2600" dirty="0">
                <a:latin typeface="Bell MT" panose="02020503060305020303" pitchFamily="18" charset="0"/>
              </a:rPr>
              <a:t>On the other hand, there remains a concern that administered albumin could be modified and added up to the pool of pathological albumin of such severely ill patients. </a:t>
            </a:r>
          </a:p>
          <a:p>
            <a:r>
              <a:rPr lang="en-US" sz="2600" dirty="0">
                <a:latin typeface="Bell MT" panose="02020503060305020303" pitchFamily="18" charset="0"/>
              </a:rPr>
              <a:t>It is noteworthy that patients with cirrhosis, particularly those with advanced disease, have an impairment of albumin function in all of its domains and, therefore, a reduction in effective albumin concentration. </a:t>
            </a:r>
          </a:p>
          <a:p>
            <a:pPr marL="0" indent="0">
              <a:buNone/>
            </a:pPr>
            <a:endParaRPr lang="en-US" sz="2000" dirty="0">
              <a:latin typeface="Bell MT" panose="02020503060305020303" pitchFamily="18" charset="0"/>
            </a:endParaRPr>
          </a:p>
        </p:txBody>
      </p:sp>
      <p:sp>
        <p:nvSpPr>
          <p:cNvPr id="5" name="Slide Number Placeholder 4"/>
          <p:cNvSpPr>
            <a:spLocks noGrp="1"/>
          </p:cNvSpPr>
          <p:nvPr>
            <p:ph type="sldNum" sz="quarter" idx="12"/>
          </p:nvPr>
        </p:nvSpPr>
        <p:spPr/>
        <p:txBody>
          <a:bodyPr/>
          <a:lstStyle/>
          <a:p>
            <a:fld id="{23E879CF-B771-44BD-A69D-C3F7F30296AE}" type="slidenum">
              <a:rPr lang="en-US" smtClean="0"/>
              <a:t>41</a:t>
            </a:fld>
            <a:endParaRPr lang="en-US"/>
          </a:p>
        </p:txBody>
      </p:sp>
    </p:spTree>
    <p:extLst>
      <p:ext uri="{BB962C8B-B14F-4D97-AF65-F5344CB8AC3E}">
        <p14:creationId xmlns:p14="http://schemas.microsoft.com/office/powerpoint/2010/main" val="2849663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i="1" dirty="0">
                <a:solidFill>
                  <a:srgbClr val="C00000"/>
                </a:solidFill>
                <a:latin typeface="AgencyFB" panose="02000806040000020003" pitchFamily="2" charset="0"/>
              </a:rPr>
              <a:t>PREDICTION OF RESPONSE TO ALBUMIN ADMINISTRATION</a:t>
            </a:r>
          </a:p>
        </p:txBody>
      </p:sp>
      <p:sp>
        <p:nvSpPr>
          <p:cNvPr id="3" name="Content Placeholder 2"/>
          <p:cNvSpPr>
            <a:spLocks noGrp="1"/>
          </p:cNvSpPr>
          <p:nvPr>
            <p:ph idx="1"/>
          </p:nvPr>
        </p:nvSpPr>
        <p:spPr>
          <a:xfrm>
            <a:off x="838200" y="1482725"/>
            <a:ext cx="10515600" cy="4351338"/>
          </a:xfrm>
        </p:spPr>
        <p:txBody>
          <a:bodyPr>
            <a:normAutofit/>
          </a:bodyPr>
          <a:lstStyle/>
          <a:p>
            <a:r>
              <a:rPr lang="en-US" sz="2600" dirty="0">
                <a:latin typeface="Bell MT" panose="02020503060305020303" pitchFamily="18" charset="0"/>
              </a:rPr>
              <a:t>Not all patients receiving albumin will benefit from it, and biomarkers capable of identifying those most likely to benefit from it would be extremely useful. </a:t>
            </a:r>
          </a:p>
          <a:p>
            <a:r>
              <a:rPr lang="en-US" sz="2600" dirty="0">
                <a:latin typeface="Bell MT" panose="02020503060305020303" pitchFamily="18" charset="0"/>
              </a:rPr>
              <a:t>Effective albumin concentration, which reflects the portion of the albumin pool with normal structure and function, is superior to total albumin in stratifying individuals with compensated cirrhosis, acute decompensation, or ACLF as well as in distinguishing patients with or without complications of cirrhosis. </a:t>
            </a:r>
          </a:p>
          <a:p>
            <a:r>
              <a:rPr lang="en-US" sz="2600" dirty="0">
                <a:latin typeface="Bell MT" panose="02020503060305020303" pitchFamily="18" charset="0"/>
              </a:rPr>
              <a:t>Therefore, effective albumin concentration seems to be promising as a predictor of prognosis and treatment response in these patients. </a:t>
            </a:r>
          </a:p>
          <a:p>
            <a:pPr marL="0" indent="0" algn="just">
              <a:buNone/>
            </a:pPr>
            <a:endParaRPr lang="en-US" sz="2000" dirty="0">
              <a:latin typeface="Bell MT" panose="02020503060305020303" pitchFamily="18" charset="0"/>
            </a:endParaRPr>
          </a:p>
        </p:txBody>
      </p:sp>
      <p:sp>
        <p:nvSpPr>
          <p:cNvPr id="5" name="Slide Number Placeholder 4"/>
          <p:cNvSpPr>
            <a:spLocks noGrp="1"/>
          </p:cNvSpPr>
          <p:nvPr>
            <p:ph type="sldNum" sz="quarter" idx="12"/>
          </p:nvPr>
        </p:nvSpPr>
        <p:spPr/>
        <p:txBody>
          <a:bodyPr/>
          <a:lstStyle/>
          <a:p>
            <a:fld id="{23E879CF-B771-44BD-A69D-C3F7F30296AE}" type="slidenum">
              <a:rPr lang="en-US" smtClean="0"/>
              <a:t>42</a:t>
            </a:fld>
            <a:endParaRPr lang="en-US"/>
          </a:p>
        </p:txBody>
      </p:sp>
    </p:spTree>
    <p:extLst>
      <p:ext uri="{BB962C8B-B14F-4D97-AF65-F5344CB8AC3E}">
        <p14:creationId xmlns:p14="http://schemas.microsoft.com/office/powerpoint/2010/main" val="35588187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8811"/>
            <a:ext cx="9144000" cy="992876"/>
          </a:xfrm>
        </p:spPr>
        <p:txBody>
          <a:bodyPr/>
          <a:lstStyle/>
          <a:p>
            <a:r>
              <a:rPr lang="en-US" sz="4000" b="1" i="1" dirty="0" smtClean="0">
                <a:solidFill>
                  <a:srgbClr val="C00000"/>
                </a:solidFill>
                <a:latin typeface="AgencyFB" panose="02000806040000020003" pitchFamily="2" charset="0"/>
              </a:rPr>
              <a:t>Adverse Events</a:t>
            </a:r>
            <a:endParaRPr lang="en-US" sz="4000" b="1" i="1" dirty="0">
              <a:solidFill>
                <a:srgbClr val="C00000"/>
              </a:solidFill>
              <a:latin typeface="AgencyFB" panose="02000806040000020003" pitchFamily="2" charset="0"/>
            </a:endParaRPr>
          </a:p>
        </p:txBody>
      </p:sp>
      <p:sp>
        <p:nvSpPr>
          <p:cNvPr id="4" name="Slide Number Placeholder 3"/>
          <p:cNvSpPr>
            <a:spLocks noGrp="1"/>
          </p:cNvSpPr>
          <p:nvPr>
            <p:ph type="sldNum" sz="quarter" idx="12"/>
          </p:nvPr>
        </p:nvSpPr>
        <p:spPr/>
        <p:txBody>
          <a:bodyPr/>
          <a:lstStyle/>
          <a:p>
            <a:fld id="{23E879CF-B771-44BD-A69D-C3F7F30296AE}" type="slidenum">
              <a:rPr lang="en-US" smtClean="0"/>
              <a:t>43</a:t>
            </a:fld>
            <a:endParaRPr lang="en-US"/>
          </a:p>
        </p:txBody>
      </p:sp>
      <p:sp>
        <p:nvSpPr>
          <p:cNvPr id="5" name="Subtitle 4"/>
          <p:cNvSpPr>
            <a:spLocks noGrp="1"/>
          </p:cNvSpPr>
          <p:nvPr>
            <p:ph type="subTitle" idx="1"/>
          </p:nvPr>
        </p:nvSpPr>
        <p:spPr>
          <a:xfrm>
            <a:off x="677838" y="1800533"/>
            <a:ext cx="10513325" cy="4218130"/>
          </a:xfrm>
        </p:spPr>
        <p:txBody>
          <a:bodyPr>
            <a:normAutofit lnSpcReduction="10000"/>
          </a:bodyPr>
          <a:lstStyle/>
          <a:p>
            <a:pPr marL="342900" indent="-342900" algn="l">
              <a:buFont typeface="Wingdings" panose="05000000000000000000" pitchFamily="2" charset="2"/>
              <a:buChar char="ü"/>
            </a:pPr>
            <a:r>
              <a:rPr lang="en-US" sz="2600" dirty="0">
                <a:latin typeface="Bell MT" panose="02020503060305020303" pitchFamily="18" charset="0"/>
              </a:rPr>
              <a:t>Albumin infusion is generally safe, but careful evaluation of the patient is necessary in order to avoid complications, particularly volume overload and pulmonary edema. </a:t>
            </a:r>
          </a:p>
          <a:p>
            <a:pPr marL="342900" indent="-342900" algn="l">
              <a:buFont typeface="Wingdings" panose="05000000000000000000" pitchFamily="2" charset="2"/>
              <a:buChar char="ü"/>
            </a:pPr>
            <a:r>
              <a:rPr lang="en-US" sz="2600" dirty="0">
                <a:latin typeface="Bell MT" panose="02020503060305020303" pitchFamily="18" charset="0"/>
              </a:rPr>
              <a:t>Other uncommon complications of </a:t>
            </a:r>
            <a:r>
              <a:rPr lang="en-US" sz="2600" dirty="0">
                <a:latin typeface="Bell MT" panose="02020503060305020303" pitchFamily="18" charset="0"/>
              </a:rPr>
              <a:t>albumin</a:t>
            </a:r>
          </a:p>
          <a:p>
            <a:pPr algn="l"/>
            <a:r>
              <a:rPr lang="en-US" sz="2600" dirty="0">
                <a:latin typeface="Bell MT" panose="02020503060305020303" pitchFamily="18" charset="0"/>
              </a:rPr>
              <a:t> </a:t>
            </a:r>
            <a:r>
              <a:rPr lang="en-US" sz="2600" dirty="0">
                <a:latin typeface="Bell MT" panose="02020503060305020303" pitchFamily="18" charset="0"/>
              </a:rPr>
              <a:t>might relate to contamination by </a:t>
            </a:r>
            <a:r>
              <a:rPr lang="en-US" sz="2600" dirty="0">
                <a:latin typeface="Bell MT" panose="02020503060305020303" pitchFamily="18" charset="0"/>
              </a:rPr>
              <a:t>blood-derived</a:t>
            </a:r>
          </a:p>
          <a:p>
            <a:pPr algn="l"/>
            <a:r>
              <a:rPr lang="en-US" sz="2600" dirty="0">
                <a:latin typeface="Bell MT" panose="02020503060305020303" pitchFamily="18" charset="0"/>
              </a:rPr>
              <a:t> </a:t>
            </a:r>
            <a:r>
              <a:rPr lang="en-US" sz="2600" dirty="0">
                <a:latin typeface="Bell MT" panose="02020503060305020303" pitchFamily="18" charset="0"/>
              </a:rPr>
              <a:t>pathogens as well as to its administration </a:t>
            </a:r>
            <a:r>
              <a:rPr lang="en-US" sz="2600" dirty="0">
                <a:latin typeface="Bell MT" panose="02020503060305020303" pitchFamily="18" charset="0"/>
              </a:rPr>
              <a:t>to</a:t>
            </a:r>
          </a:p>
          <a:p>
            <a:pPr algn="l"/>
            <a:r>
              <a:rPr lang="en-US" sz="2600" dirty="0">
                <a:latin typeface="Bell MT" panose="02020503060305020303" pitchFamily="18" charset="0"/>
              </a:rPr>
              <a:t> </a:t>
            </a:r>
            <a:r>
              <a:rPr lang="en-US" sz="2600" dirty="0">
                <a:latin typeface="Bell MT" panose="02020503060305020303" pitchFamily="18" charset="0"/>
              </a:rPr>
              <a:t>individuals allergic to albumin and to those </a:t>
            </a:r>
            <a:endParaRPr lang="en-US" sz="2600" dirty="0">
              <a:latin typeface="Bell MT" panose="02020503060305020303" pitchFamily="18" charset="0"/>
            </a:endParaRPr>
          </a:p>
          <a:p>
            <a:pPr algn="l"/>
            <a:r>
              <a:rPr lang="en-US" sz="2600" dirty="0">
                <a:latin typeface="Bell MT" panose="02020503060305020303" pitchFamily="18" charset="0"/>
              </a:rPr>
              <a:t>with </a:t>
            </a:r>
            <a:r>
              <a:rPr lang="en-US" sz="2600" dirty="0">
                <a:latin typeface="Bell MT" panose="02020503060305020303" pitchFamily="18" charset="0"/>
              </a:rPr>
              <a:t>severe anemia, severe coagulopathy </a:t>
            </a:r>
            <a:endParaRPr lang="en-US" sz="2600" dirty="0">
              <a:latin typeface="Bell MT" panose="02020503060305020303" pitchFamily="18" charset="0"/>
            </a:endParaRPr>
          </a:p>
          <a:p>
            <a:pPr algn="l"/>
            <a:r>
              <a:rPr lang="en-US" sz="2600" dirty="0">
                <a:latin typeface="Bell MT" panose="02020503060305020303" pitchFamily="18" charset="0"/>
              </a:rPr>
              <a:t>with </a:t>
            </a:r>
            <a:r>
              <a:rPr lang="en-US" sz="2600" dirty="0">
                <a:latin typeface="Bell MT" panose="02020503060305020303" pitchFamily="18" charset="0"/>
              </a:rPr>
              <a:t>pulmonary hemorrhage, or with </a:t>
            </a:r>
            <a:endParaRPr lang="en-US" sz="2600" dirty="0">
              <a:latin typeface="Bell MT" panose="02020503060305020303" pitchFamily="18" charset="0"/>
            </a:endParaRPr>
          </a:p>
          <a:p>
            <a:pPr algn="l"/>
            <a:r>
              <a:rPr lang="en-US" sz="2600" dirty="0">
                <a:latin typeface="Bell MT" panose="02020503060305020303" pitchFamily="18" charset="0"/>
              </a:rPr>
              <a:t>subcutaneous </a:t>
            </a:r>
            <a:r>
              <a:rPr lang="en-US" sz="2600" dirty="0">
                <a:latin typeface="Bell MT" panose="02020503060305020303" pitchFamily="18" charset="0"/>
              </a:rPr>
              <a:t>bleeding.</a:t>
            </a:r>
          </a:p>
          <a:p>
            <a:endParaRPr lang="en-US" dirty="0"/>
          </a:p>
        </p:txBody>
      </p:sp>
      <p:sp>
        <p:nvSpPr>
          <p:cNvPr id="3" name="AutoShape 2" descr="Side Effects of Drugs, Medical Devices &amp; High-Risk Medical Conditi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6429470" y="3842276"/>
            <a:ext cx="5762530" cy="3015724"/>
          </a:xfrm>
          <a:prstGeom prst="rect">
            <a:avLst/>
          </a:prstGeom>
        </p:spPr>
      </p:pic>
    </p:spTree>
    <p:extLst>
      <p:ext uri="{BB962C8B-B14F-4D97-AF65-F5344CB8AC3E}">
        <p14:creationId xmlns:p14="http://schemas.microsoft.com/office/powerpoint/2010/main" val="11318201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smtClean="0">
                <a:solidFill>
                  <a:srgbClr val="C00000"/>
                </a:solidFill>
                <a:latin typeface="AgencyFB" panose="02000806040000020003" pitchFamily="2" charset="0"/>
              </a:rPr>
              <a:t>Economic Aspects</a:t>
            </a:r>
            <a:endParaRPr lang="en-US" b="1" i="1" dirty="0">
              <a:solidFill>
                <a:srgbClr val="C00000"/>
              </a:solidFill>
              <a:latin typeface="AgencyFB" panose="02000806040000020003" pitchFamily="2" charset="0"/>
            </a:endParaRPr>
          </a:p>
        </p:txBody>
      </p:sp>
      <p:sp>
        <p:nvSpPr>
          <p:cNvPr id="3" name="Content Placeholder 2"/>
          <p:cNvSpPr>
            <a:spLocks noGrp="1"/>
          </p:cNvSpPr>
          <p:nvPr>
            <p:ph idx="1"/>
          </p:nvPr>
        </p:nvSpPr>
        <p:spPr/>
        <p:txBody>
          <a:bodyPr>
            <a:normAutofit fontScale="92500" lnSpcReduction="20000"/>
          </a:bodyPr>
          <a:lstStyle/>
          <a:p>
            <a:r>
              <a:rPr lang="en-US" dirty="0">
                <a:latin typeface="Bell MT" panose="02020503060305020303" pitchFamily="18" charset="0"/>
              </a:rPr>
              <a:t>albumin administration was proven cost-effective in different settings when evaluated using a decision-tree economic model. </a:t>
            </a:r>
          </a:p>
          <a:p>
            <a:r>
              <a:rPr lang="en-US" dirty="0">
                <a:latin typeface="Bell MT" panose="02020503060305020303" pitchFamily="18" charset="0"/>
              </a:rPr>
              <a:t>In that study, when compared to saline, gelatin, and no fluid expansion, albumin was the dominant treatment (more effective and less costly) for patients undergoing LVP. </a:t>
            </a:r>
          </a:p>
          <a:p>
            <a:r>
              <a:rPr lang="en-US" dirty="0">
                <a:latin typeface="Bell MT" panose="02020503060305020303" pitchFamily="18" charset="0"/>
              </a:rPr>
              <a:t>Regarding individuals with SBP, combining albumin and antibiotics was more cost-effective than using antibiotics alone in all three evaluated countries, and it was the dominant strategy in two of them. </a:t>
            </a:r>
          </a:p>
          <a:p>
            <a:r>
              <a:rPr lang="en-US" dirty="0">
                <a:latin typeface="Bell MT" panose="02020503060305020303" pitchFamily="18" charset="0"/>
              </a:rPr>
              <a:t>Finally, in HRS, combining albumin and a vasoconstrictor was the dominant strategy when compared to using a vasoconstrictor alone. </a:t>
            </a:r>
          </a:p>
          <a:p>
            <a:r>
              <a:rPr lang="en-US" dirty="0">
                <a:latin typeface="Bell MT" panose="02020503060305020303" pitchFamily="18" charset="0"/>
              </a:rPr>
              <a:t>Therefore, the concept of albumin administration being costly should be revisited since it is not only cost-effective but also cost-saving in most settings.</a:t>
            </a:r>
          </a:p>
          <a:p>
            <a:endParaRPr lang="en-US" dirty="0"/>
          </a:p>
        </p:txBody>
      </p:sp>
      <p:sp>
        <p:nvSpPr>
          <p:cNvPr id="4" name="Slide Number Placeholder 3"/>
          <p:cNvSpPr>
            <a:spLocks noGrp="1"/>
          </p:cNvSpPr>
          <p:nvPr>
            <p:ph type="sldNum" sz="quarter" idx="12"/>
          </p:nvPr>
        </p:nvSpPr>
        <p:spPr/>
        <p:txBody>
          <a:bodyPr/>
          <a:lstStyle/>
          <a:p>
            <a:fld id="{23E879CF-B771-44BD-A69D-C3F7F30296AE}" type="slidenum">
              <a:rPr lang="en-US" smtClean="0"/>
              <a:t>44</a:t>
            </a:fld>
            <a:endParaRPr lang="en-US"/>
          </a:p>
        </p:txBody>
      </p:sp>
    </p:spTree>
    <p:extLst>
      <p:ext uri="{BB962C8B-B14F-4D97-AF65-F5344CB8AC3E}">
        <p14:creationId xmlns:p14="http://schemas.microsoft.com/office/powerpoint/2010/main" val="11132924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smtClean="0">
                <a:solidFill>
                  <a:srgbClr val="C00000"/>
                </a:solidFill>
                <a:latin typeface="AgencyFB" panose="02000806040000020003" pitchFamily="2" charset="0"/>
              </a:rPr>
              <a:t>Conclusion</a:t>
            </a:r>
            <a:endParaRPr lang="en-US" b="1" i="1" dirty="0">
              <a:solidFill>
                <a:srgbClr val="C00000"/>
              </a:solidFill>
              <a:latin typeface="AgencyFB" panose="02000806040000020003" pitchFamily="2" charset="0"/>
            </a:endParaRPr>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ü"/>
            </a:pPr>
            <a:r>
              <a:rPr lang="en-US" sz="2600" dirty="0">
                <a:latin typeface="Bell MT" panose="02020503060305020303" pitchFamily="18" charset="0"/>
              </a:rPr>
              <a:t>Due to the pathophysiological mechanisms behind decompensations of cirrhosis, albumin plays an important role in their prevention and management through its oncotic and </a:t>
            </a:r>
            <a:r>
              <a:rPr lang="en-US" sz="2600" dirty="0" smtClean="0">
                <a:latin typeface="Bell MT" panose="02020503060305020303" pitchFamily="18" charset="0"/>
              </a:rPr>
              <a:t>non</a:t>
            </a:r>
            <a:r>
              <a:rPr lang="fa-IR" sz="2600" dirty="0" smtClean="0">
                <a:latin typeface="Bell MT" panose="02020503060305020303" pitchFamily="18" charset="0"/>
              </a:rPr>
              <a:t>-</a:t>
            </a:r>
            <a:r>
              <a:rPr lang="en-US" sz="2600" dirty="0" smtClean="0">
                <a:latin typeface="Bell MT" panose="02020503060305020303" pitchFamily="18" charset="0"/>
              </a:rPr>
              <a:t>oncotic </a:t>
            </a:r>
            <a:r>
              <a:rPr lang="en-US" sz="2600" dirty="0">
                <a:latin typeface="Bell MT" panose="02020503060305020303" pitchFamily="18" charset="0"/>
              </a:rPr>
              <a:t>properties.</a:t>
            </a:r>
          </a:p>
          <a:p>
            <a:pPr>
              <a:buFont typeface="Wingdings" panose="05000000000000000000" pitchFamily="2" charset="2"/>
              <a:buChar char="ü"/>
            </a:pPr>
            <a:r>
              <a:rPr lang="en-US" sz="2600" dirty="0">
                <a:latin typeface="Bell MT" panose="02020503060305020303" pitchFamily="18" charset="0"/>
              </a:rPr>
              <a:t>International medical societies have made formal evidence-based recommendations for albumin administration in LVP, AKI, HRS and SBP. </a:t>
            </a:r>
          </a:p>
          <a:p>
            <a:pPr>
              <a:buFont typeface="Wingdings" panose="05000000000000000000" pitchFamily="2" charset="2"/>
              <a:buChar char="ü"/>
            </a:pPr>
            <a:r>
              <a:rPr lang="en-US" sz="2600" dirty="0">
                <a:latin typeface="Bell MT" panose="02020503060305020303" pitchFamily="18" charset="0"/>
              </a:rPr>
              <a:t>Promising evidence suggests that long-term albumin in patients with ascites, albumin in modest-volume paracentesis in individuals with ACLF, and albumin in HE are also probably beneficial. </a:t>
            </a:r>
          </a:p>
          <a:p>
            <a:pPr>
              <a:buFont typeface="Wingdings" panose="05000000000000000000" pitchFamily="2" charset="2"/>
              <a:buChar char="ü"/>
            </a:pPr>
            <a:r>
              <a:rPr lang="en-US" sz="2600" dirty="0">
                <a:latin typeface="Bell MT" panose="02020503060305020303" pitchFamily="18" charset="0"/>
              </a:rPr>
              <a:t>Further studies are needed to elucidate the role of albumin in other clinical scenarios, such as extra-peritoneal infections, decompensated cirrhosis with hypoalbuminemia, and hyponatremia.</a:t>
            </a:r>
          </a:p>
          <a:p>
            <a:endParaRPr lang="en-US" dirty="0"/>
          </a:p>
        </p:txBody>
      </p:sp>
      <p:sp>
        <p:nvSpPr>
          <p:cNvPr id="4" name="Slide Number Placeholder 3"/>
          <p:cNvSpPr>
            <a:spLocks noGrp="1"/>
          </p:cNvSpPr>
          <p:nvPr>
            <p:ph type="sldNum" sz="quarter" idx="12"/>
          </p:nvPr>
        </p:nvSpPr>
        <p:spPr/>
        <p:txBody>
          <a:bodyPr/>
          <a:lstStyle/>
          <a:p>
            <a:fld id="{23E879CF-B771-44BD-A69D-C3F7F30296AE}" type="slidenum">
              <a:rPr lang="en-US" smtClean="0"/>
              <a:t>45</a:t>
            </a:fld>
            <a:endParaRPr lang="en-US"/>
          </a:p>
        </p:txBody>
      </p:sp>
    </p:spTree>
    <p:extLst>
      <p:ext uri="{BB962C8B-B14F-4D97-AF65-F5344CB8AC3E}">
        <p14:creationId xmlns:p14="http://schemas.microsoft.com/office/powerpoint/2010/main" val="26242132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23E879CF-B771-44BD-A69D-C3F7F30296AE}" type="slidenum">
              <a:rPr lang="en-US" smtClean="0"/>
              <a:t>46</a:t>
            </a:fld>
            <a:endParaRPr lang="en-US"/>
          </a:p>
        </p:txBody>
      </p:sp>
      <p:pic>
        <p:nvPicPr>
          <p:cNvPr id="5" name="Picture 4"/>
          <p:cNvPicPr>
            <a:picLocks noChangeAspect="1"/>
          </p:cNvPicPr>
          <p:nvPr/>
        </p:nvPicPr>
        <p:blipFill>
          <a:blip r:embed="rId2"/>
          <a:stretch>
            <a:fillRect/>
          </a:stretch>
        </p:blipFill>
        <p:spPr>
          <a:xfrm>
            <a:off x="2168256" y="0"/>
            <a:ext cx="7061049" cy="6858000"/>
          </a:xfrm>
          <a:prstGeom prst="rect">
            <a:avLst/>
          </a:prstGeom>
        </p:spPr>
      </p:pic>
    </p:spTree>
    <p:extLst>
      <p:ext uri="{BB962C8B-B14F-4D97-AF65-F5344CB8AC3E}">
        <p14:creationId xmlns:p14="http://schemas.microsoft.com/office/powerpoint/2010/main" val="42365986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2785907" y="365124"/>
            <a:ext cx="6201509" cy="6233979"/>
          </a:xfrm>
          <a:prstGeom prst="rect">
            <a:avLst/>
          </a:prstGeom>
        </p:spPr>
      </p:pic>
      <p:sp>
        <p:nvSpPr>
          <p:cNvPr id="4" name="Slide Number Placeholder 3"/>
          <p:cNvSpPr>
            <a:spLocks noGrp="1"/>
          </p:cNvSpPr>
          <p:nvPr>
            <p:ph type="sldNum" sz="quarter" idx="12"/>
          </p:nvPr>
        </p:nvSpPr>
        <p:spPr/>
        <p:txBody>
          <a:bodyPr/>
          <a:lstStyle/>
          <a:p>
            <a:fld id="{23E879CF-B771-44BD-A69D-C3F7F30296AE}" type="slidenum">
              <a:rPr lang="en-US" smtClean="0"/>
              <a:t>47</a:t>
            </a:fld>
            <a:endParaRPr lang="en-US"/>
          </a:p>
        </p:txBody>
      </p:sp>
    </p:spTree>
    <p:extLst>
      <p:ext uri="{BB962C8B-B14F-4D97-AF65-F5344CB8AC3E}">
        <p14:creationId xmlns:p14="http://schemas.microsoft.com/office/powerpoint/2010/main" val="12827961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2258432" y="365125"/>
            <a:ext cx="7194040" cy="6361352"/>
          </a:xfrm>
          <a:prstGeom prst="rect">
            <a:avLst/>
          </a:prstGeom>
        </p:spPr>
      </p:pic>
      <p:sp>
        <p:nvSpPr>
          <p:cNvPr id="4" name="Slide Number Placeholder 3"/>
          <p:cNvSpPr>
            <a:spLocks noGrp="1"/>
          </p:cNvSpPr>
          <p:nvPr>
            <p:ph type="sldNum" sz="quarter" idx="12"/>
          </p:nvPr>
        </p:nvSpPr>
        <p:spPr/>
        <p:txBody>
          <a:bodyPr/>
          <a:lstStyle/>
          <a:p>
            <a:fld id="{23E879CF-B771-44BD-A69D-C3F7F30296AE}" type="slidenum">
              <a:rPr lang="en-US" smtClean="0"/>
              <a:t>48</a:t>
            </a:fld>
            <a:endParaRPr lang="en-US"/>
          </a:p>
        </p:txBody>
      </p:sp>
    </p:spTree>
    <p:extLst>
      <p:ext uri="{BB962C8B-B14F-4D97-AF65-F5344CB8AC3E}">
        <p14:creationId xmlns:p14="http://schemas.microsoft.com/office/powerpoint/2010/main" val="26025151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2527695" y="263167"/>
            <a:ext cx="6340883" cy="6458308"/>
          </a:xfrm>
          <a:prstGeom prst="rect">
            <a:avLst/>
          </a:prstGeom>
        </p:spPr>
      </p:pic>
      <p:sp>
        <p:nvSpPr>
          <p:cNvPr id="4" name="Slide Number Placeholder 3"/>
          <p:cNvSpPr>
            <a:spLocks noGrp="1"/>
          </p:cNvSpPr>
          <p:nvPr>
            <p:ph type="sldNum" sz="quarter" idx="12"/>
          </p:nvPr>
        </p:nvSpPr>
        <p:spPr/>
        <p:txBody>
          <a:bodyPr/>
          <a:lstStyle/>
          <a:p>
            <a:fld id="{23E879CF-B771-44BD-A69D-C3F7F30296AE}" type="slidenum">
              <a:rPr lang="en-US" smtClean="0"/>
              <a:t>49</a:t>
            </a:fld>
            <a:endParaRPr lang="en-US"/>
          </a:p>
        </p:txBody>
      </p:sp>
    </p:spTree>
    <p:extLst>
      <p:ext uri="{BB962C8B-B14F-4D97-AF65-F5344CB8AC3E}">
        <p14:creationId xmlns:p14="http://schemas.microsoft.com/office/powerpoint/2010/main" val="2359149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4848" y="121186"/>
            <a:ext cx="9144000" cy="1123720"/>
          </a:xfrm>
        </p:spPr>
        <p:txBody>
          <a:bodyPr>
            <a:noAutofit/>
          </a:bodyPr>
          <a:lstStyle/>
          <a:p>
            <a:pPr rtl="1"/>
            <a:r>
              <a:rPr lang="en-US" sz="4400" b="1" i="1" dirty="0" smtClean="0">
                <a:solidFill>
                  <a:srgbClr val="C00000"/>
                </a:solidFill>
                <a:latin typeface="AgencyFB" panose="02000806040000020003" pitchFamily="2" charset="0"/>
              </a:rPr>
              <a:t>Large Volume Paracentesis</a:t>
            </a:r>
            <a:endParaRPr lang="en-US" sz="4400" b="1" i="1" dirty="0">
              <a:solidFill>
                <a:srgbClr val="C00000"/>
              </a:solidFill>
              <a:latin typeface="AgencyFB" panose="02000806040000020003" pitchFamily="2" charset="0"/>
            </a:endParaRPr>
          </a:p>
        </p:txBody>
      </p:sp>
      <p:sp>
        <p:nvSpPr>
          <p:cNvPr id="3" name="Subtitle 2"/>
          <p:cNvSpPr>
            <a:spLocks noGrp="1"/>
          </p:cNvSpPr>
          <p:nvPr>
            <p:ph type="subTitle" idx="1"/>
          </p:nvPr>
        </p:nvSpPr>
        <p:spPr>
          <a:xfrm>
            <a:off x="181778" y="1921966"/>
            <a:ext cx="11630139" cy="4936034"/>
          </a:xfrm>
        </p:spPr>
        <p:txBody>
          <a:bodyPr>
            <a:normAutofit/>
          </a:bodyPr>
          <a:lstStyle/>
          <a:p>
            <a:pPr marL="342900" indent="-342900" algn="l">
              <a:buFont typeface="Wingdings" panose="05000000000000000000" pitchFamily="2" charset="2"/>
              <a:buChar char="ü"/>
            </a:pPr>
            <a:r>
              <a:rPr lang="en-US" dirty="0">
                <a:latin typeface="Bell MT" panose="02020503060305020303" pitchFamily="18" charset="0"/>
              </a:rPr>
              <a:t>Large volume paracentesis (LVP) is the current standard of care for the management of refractory and tense ascites due to its efficacy and low rate of complications</a:t>
            </a:r>
            <a:r>
              <a:rPr lang="en-US" dirty="0" smtClean="0">
                <a:latin typeface="Bell MT" panose="02020503060305020303" pitchFamily="18" charset="0"/>
              </a:rPr>
              <a:t>.</a:t>
            </a:r>
          </a:p>
          <a:p>
            <a:pPr marL="342900" indent="-342900" algn="l">
              <a:buFont typeface="Wingdings" panose="05000000000000000000" pitchFamily="2" charset="2"/>
              <a:buChar char="ü"/>
            </a:pPr>
            <a:r>
              <a:rPr lang="en-US" dirty="0" smtClean="0">
                <a:latin typeface="Bell MT" panose="02020503060305020303" pitchFamily="18" charset="0"/>
              </a:rPr>
              <a:t>The </a:t>
            </a:r>
            <a:r>
              <a:rPr lang="en-US" dirty="0">
                <a:latin typeface="Bell MT" panose="02020503060305020303" pitchFamily="18" charset="0"/>
              </a:rPr>
              <a:t>drainage of large volumes of ascetic fluid increases cardiac output and reduces peripheral vascular resistance and effective circulating volume, leading to arterial hypotension, acute kidney injury (AKI), hepatic encephalopathy (HE), worsening of hyponatremia, and decreased survival rates</a:t>
            </a:r>
            <a:r>
              <a:rPr lang="en-US" dirty="0" smtClean="0">
                <a:latin typeface="Bell MT" panose="02020503060305020303" pitchFamily="18" charset="0"/>
              </a:rPr>
              <a:t>.</a:t>
            </a:r>
          </a:p>
          <a:p>
            <a:pPr marL="342900" indent="-342900" algn="l">
              <a:buFont typeface="Wingdings" panose="05000000000000000000" pitchFamily="2" charset="2"/>
              <a:buChar char="ü"/>
            </a:pPr>
            <a:r>
              <a:rPr lang="en-US" dirty="0">
                <a:latin typeface="Bell MT" panose="02020503060305020303" pitchFamily="18" charset="0"/>
              </a:rPr>
              <a:t>This severe condition is termed paracentesis-induced circulatory dysfunction (PICD) and is defined by a rise of more than 50% in the basal plasma renin activity a few days after the procedure, indicating the detrimental effect of volume depletion on effective </a:t>
            </a:r>
            <a:r>
              <a:rPr lang="en-US" dirty="0" err="1">
                <a:latin typeface="Bell MT" panose="02020503060305020303" pitchFamily="18" charset="0"/>
              </a:rPr>
              <a:t>volemia</a:t>
            </a:r>
            <a:r>
              <a:rPr lang="en-US" dirty="0">
                <a:latin typeface="Bell MT" panose="02020503060305020303" pitchFamily="18" charset="0"/>
              </a:rPr>
              <a:t>.</a:t>
            </a:r>
          </a:p>
          <a:p>
            <a:pPr marL="342900" indent="-342900" algn="l">
              <a:buFont typeface="Wingdings" panose="05000000000000000000" pitchFamily="2" charset="2"/>
              <a:buChar char="ü"/>
            </a:pPr>
            <a:r>
              <a:rPr lang="en-US" dirty="0">
                <a:latin typeface="Bell MT" panose="02020503060305020303" pitchFamily="18" charset="0"/>
              </a:rPr>
              <a:t>Several randomized controlled trials (RCTs) have shown that PICD can be prevented by intravenous human albumin administration, particularly in cases of paracentesis exceeding 5 L and that albumin is more effective than other plasma expanders.</a:t>
            </a:r>
          </a:p>
          <a:p>
            <a:pPr marL="342900" indent="-342900" algn="l">
              <a:buFont typeface="Wingdings" panose="05000000000000000000" pitchFamily="2" charset="2"/>
              <a:buChar char="ü"/>
            </a:pPr>
            <a:endParaRPr lang="en-US" dirty="0"/>
          </a:p>
          <a:p>
            <a:pPr algn="l"/>
            <a:endParaRPr lang="en-US" dirty="0"/>
          </a:p>
        </p:txBody>
      </p:sp>
      <p:sp>
        <p:nvSpPr>
          <p:cNvPr id="4" name="Slide Number Placeholder 3"/>
          <p:cNvSpPr>
            <a:spLocks noGrp="1"/>
          </p:cNvSpPr>
          <p:nvPr>
            <p:ph type="sldNum" sz="quarter" idx="12"/>
          </p:nvPr>
        </p:nvSpPr>
        <p:spPr/>
        <p:txBody>
          <a:bodyPr/>
          <a:lstStyle/>
          <a:p>
            <a:fld id="{23E879CF-B771-44BD-A69D-C3F7F30296AE}" type="slidenum">
              <a:rPr lang="en-US" smtClean="0"/>
              <a:t>5</a:t>
            </a:fld>
            <a:endParaRPr lang="en-US"/>
          </a:p>
        </p:txBody>
      </p:sp>
    </p:spTree>
    <p:extLst>
      <p:ext uri="{BB962C8B-B14F-4D97-AF65-F5344CB8AC3E}">
        <p14:creationId xmlns:p14="http://schemas.microsoft.com/office/powerpoint/2010/main" val="20249027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23E879CF-B771-44BD-A69D-C3F7F30296AE}" type="slidenum">
              <a:rPr lang="en-US" smtClean="0"/>
              <a:t>50</a:t>
            </a:fld>
            <a:endParaRPr lang="en-US"/>
          </a:p>
        </p:txBody>
      </p:sp>
      <p:pic>
        <p:nvPicPr>
          <p:cNvPr id="5" name="Picture 4"/>
          <p:cNvPicPr>
            <a:picLocks noChangeAspect="1"/>
          </p:cNvPicPr>
          <p:nvPr/>
        </p:nvPicPr>
        <p:blipFill>
          <a:blip r:embed="rId2"/>
          <a:stretch>
            <a:fillRect/>
          </a:stretch>
        </p:blipFill>
        <p:spPr>
          <a:xfrm>
            <a:off x="2762250" y="0"/>
            <a:ext cx="6405085" cy="6588087"/>
          </a:xfrm>
          <a:prstGeom prst="rect">
            <a:avLst/>
          </a:prstGeom>
        </p:spPr>
      </p:pic>
    </p:spTree>
    <p:extLst>
      <p:ext uri="{BB962C8B-B14F-4D97-AF65-F5344CB8AC3E}">
        <p14:creationId xmlns:p14="http://schemas.microsoft.com/office/powerpoint/2010/main" val="10519156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23E879CF-B771-44BD-A69D-C3F7F30296AE}" type="slidenum">
              <a:rPr lang="en-US" smtClean="0"/>
              <a:t>51</a:t>
            </a:fld>
            <a:endParaRPr lang="en-US"/>
          </a:p>
        </p:txBody>
      </p:sp>
      <p:pic>
        <p:nvPicPr>
          <p:cNvPr id="5" name="Picture 4"/>
          <p:cNvPicPr>
            <a:picLocks noChangeAspect="1"/>
          </p:cNvPicPr>
          <p:nvPr/>
        </p:nvPicPr>
        <p:blipFill>
          <a:blip r:embed="rId2"/>
          <a:stretch>
            <a:fillRect/>
          </a:stretch>
        </p:blipFill>
        <p:spPr>
          <a:xfrm>
            <a:off x="1419225" y="904875"/>
            <a:ext cx="9353550" cy="5048250"/>
          </a:xfrm>
          <a:prstGeom prst="rect">
            <a:avLst/>
          </a:prstGeom>
        </p:spPr>
      </p:pic>
    </p:spTree>
    <p:extLst>
      <p:ext uri="{BB962C8B-B14F-4D97-AF65-F5344CB8AC3E}">
        <p14:creationId xmlns:p14="http://schemas.microsoft.com/office/powerpoint/2010/main" val="10480715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75846" y="776416"/>
            <a:ext cx="9465733" cy="4732867"/>
          </a:xfrm>
          <a:prstGeom prst="rect">
            <a:avLst/>
          </a:prstGeom>
        </p:spPr>
      </p:pic>
      <p:sp>
        <p:nvSpPr>
          <p:cNvPr id="5" name="Slide Number Placeholder 4"/>
          <p:cNvSpPr>
            <a:spLocks noGrp="1"/>
          </p:cNvSpPr>
          <p:nvPr>
            <p:ph type="sldNum" sz="quarter" idx="12"/>
          </p:nvPr>
        </p:nvSpPr>
        <p:spPr/>
        <p:txBody>
          <a:bodyPr/>
          <a:lstStyle/>
          <a:p>
            <a:fld id="{23E879CF-B771-44BD-A69D-C3F7F30296AE}" type="slidenum">
              <a:rPr lang="en-US" smtClean="0"/>
              <a:t>52</a:t>
            </a:fld>
            <a:endParaRPr lang="en-US"/>
          </a:p>
        </p:txBody>
      </p:sp>
    </p:spTree>
    <p:extLst>
      <p:ext uri="{BB962C8B-B14F-4D97-AF65-F5344CB8AC3E}">
        <p14:creationId xmlns:p14="http://schemas.microsoft.com/office/powerpoint/2010/main" val="1338892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solidFill>
                  <a:srgbClr val="C00000"/>
                </a:solidFill>
                <a:latin typeface="AgencyFB" panose="02000806040000020003" pitchFamily="2" charset="0"/>
              </a:rPr>
              <a:t>Large Volume Paracentesis</a:t>
            </a:r>
            <a:endParaRPr lang="en-US" dirty="0"/>
          </a:p>
        </p:txBody>
      </p:sp>
      <p:sp>
        <p:nvSpPr>
          <p:cNvPr id="3" name="Content Placeholder 2"/>
          <p:cNvSpPr>
            <a:spLocks noGrp="1"/>
          </p:cNvSpPr>
          <p:nvPr>
            <p:ph idx="1"/>
          </p:nvPr>
        </p:nvSpPr>
        <p:spPr/>
        <p:txBody>
          <a:bodyPr/>
          <a:lstStyle/>
          <a:p>
            <a:pPr marL="0" indent="0">
              <a:buNone/>
            </a:pPr>
            <a:r>
              <a:rPr lang="en-US" dirty="0">
                <a:latin typeface="Bell MT" panose="02020503060305020303" pitchFamily="18" charset="0"/>
              </a:rPr>
              <a:t>In the seminal study for instance, 105 patients were randomized to be submitted to paracentesis with or without </a:t>
            </a:r>
            <a:endParaRPr lang="en-US" dirty="0" smtClean="0">
              <a:latin typeface="Bell MT" panose="02020503060305020303" pitchFamily="18" charset="0"/>
            </a:endParaRPr>
          </a:p>
          <a:p>
            <a:pPr marL="0" indent="0">
              <a:buNone/>
            </a:pPr>
            <a:r>
              <a:rPr lang="en-US" dirty="0" smtClean="0">
                <a:latin typeface="Bell MT" panose="02020503060305020303" pitchFamily="18" charset="0"/>
              </a:rPr>
              <a:t>albumin infusion, and </a:t>
            </a:r>
            <a:r>
              <a:rPr lang="en-US" dirty="0">
                <a:latin typeface="Bell MT" panose="02020503060305020303" pitchFamily="18" charset="0"/>
              </a:rPr>
              <a:t>individuals receiving </a:t>
            </a:r>
            <a:endParaRPr lang="en-US" dirty="0" smtClean="0">
              <a:latin typeface="Bell MT" panose="02020503060305020303" pitchFamily="18" charset="0"/>
            </a:endParaRPr>
          </a:p>
          <a:p>
            <a:pPr marL="0" indent="0">
              <a:buNone/>
            </a:pPr>
            <a:r>
              <a:rPr lang="en-US" dirty="0" smtClean="0">
                <a:latin typeface="Bell MT" panose="02020503060305020303" pitchFamily="18" charset="0"/>
              </a:rPr>
              <a:t>albumin </a:t>
            </a:r>
            <a:r>
              <a:rPr lang="en-US" dirty="0">
                <a:latin typeface="Bell MT" panose="02020503060305020303" pitchFamily="18" charset="0"/>
              </a:rPr>
              <a:t>developed less episodes of </a:t>
            </a:r>
            <a:endParaRPr lang="en-US" dirty="0" smtClean="0">
              <a:latin typeface="Bell MT" panose="02020503060305020303" pitchFamily="18" charset="0"/>
            </a:endParaRPr>
          </a:p>
          <a:p>
            <a:pPr marL="0" indent="0">
              <a:buNone/>
            </a:pPr>
            <a:r>
              <a:rPr lang="en-US" dirty="0" smtClean="0">
                <a:latin typeface="Bell MT" panose="02020503060305020303" pitchFamily="18" charset="0"/>
              </a:rPr>
              <a:t>hyponatremia </a:t>
            </a:r>
            <a:r>
              <a:rPr lang="en-US" dirty="0">
                <a:latin typeface="Bell MT" panose="02020503060305020303" pitchFamily="18" charset="0"/>
              </a:rPr>
              <a:t>(P &lt; 0.01) and renal </a:t>
            </a:r>
            <a:r>
              <a:rPr lang="en-US" dirty="0" smtClean="0">
                <a:latin typeface="Bell MT" panose="02020503060305020303" pitchFamily="18" charset="0"/>
              </a:rPr>
              <a:t>impairment</a:t>
            </a:r>
          </a:p>
          <a:p>
            <a:pPr marL="0" indent="0">
              <a:buNone/>
            </a:pPr>
            <a:r>
              <a:rPr lang="en-US" dirty="0" smtClean="0">
                <a:latin typeface="Bell MT" panose="02020503060305020303" pitchFamily="18" charset="0"/>
              </a:rPr>
              <a:t> </a:t>
            </a:r>
            <a:r>
              <a:rPr lang="en-US" dirty="0">
                <a:latin typeface="Bell MT" panose="02020503060305020303" pitchFamily="18" charset="0"/>
              </a:rPr>
              <a:t>(P &lt; 0.05).</a:t>
            </a:r>
          </a:p>
          <a:p>
            <a:endParaRPr lang="en-US" dirty="0"/>
          </a:p>
        </p:txBody>
      </p:sp>
      <p:sp>
        <p:nvSpPr>
          <p:cNvPr id="4" name="Slide Number Placeholder 3"/>
          <p:cNvSpPr>
            <a:spLocks noGrp="1"/>
          </p:cNvSpPr>
          <p:nvPr>
            <p:ph type="sldNum" sz="quarter" idx="12"/>
          </p:nvPr>
        </p:nvSpPr>
        <p:spPr/>
        <p:txBody>
          <a:bodyPr/>
          <a:lstStyle/>
          <a:p>
            <a:fld id="{23E879CF-B771-44BD-A69D-C3F7F30296AE}" type="slidenum">
              <a:rPr lang="en-US" smtClean="0"/>
              <a:t>6</a:t>
            </a:fld>
            <a:endParaRPr lang="en-US"/>
          </a:p>
        </p:txBody>
      </p:sp>
      <p:pic>
        <p:nvPicPr>
          <p:cNvPr id="5" name="Picture 4"/>
          <p:cNvPicPr>
            <a:picLocks noChangeAspect="1"/>
          </p:cNvPicPr>
          <p:nvPr/>
        </p:nvPicPr>
        <p:blipFill>
          <a:blip r:embed="rId2"/>
          <a:stretch>
            <a:fillRect/>
          </a:stretch>
        </p:blipFill>
        <p:spPr>
          <a:xfrm>
            <a:off x="7547702" y="2294731"/>
            <a:ext cx="3905250" cy="3971925"/>
          </a:xfrm>
          <a:prstGeom prst="rect">
            <a:avLst/>
          </a:prstGeom>
        </p:spPr>
      </p:pic>
    </p:spTree>
    <p:extLst>
      <p:ext uri="{BB962C8B-B14F-4D97-AF65-F5344CB8AC3E}">
        <p14:creationId xmlns:p14="http://schemas.microsoft.com/office/powerpoint/2010/main" val="910992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solidFill>
                  <a:srgbClr val="C00000"/>
                </a:solidFill>
                <a:latin typeface="AgencyFB" panose="02000806040000020003" pitchFamily="2" charset="0"/>
              </a:rPr>
              <a:t>Large Volume Paracentesis</a:t>
            </a:r>
            <a:endParaRPr lang="en-US" dirty="0"/>
          </a:p>
        </p:txBody>
      </p:sp>
      <p:sp>
        <p:nvSpPr>
          <p:cNvPr id="3" name="Content Placeholder 2"/>
          <p:cNvSpPr>
            <a:spLocks noGrp="1"/>
          </p:cNvSpPr>
          <p:nvPr>
            <p:ph idx="1"/>
          </p:nvPr>
        </p:nvSpPr>
        <p:spPr/>
        <p:txBody>
          <a:bodyPr/>
          <a:lstStyle/>
          <a:p>
            <a:pPr marL="0" indent="0">
              <a:buNone/>
            </a:pPr>
            <a:r>
              <a:rPr lang="en-US" dirty="0">
                <a:latin typeface="Bell MT" panose="02020503060305020303" pitchFamily="18" charset="0"/>
              </a:rPr>
              <a:t>In 2012, a meta-analysis of 17 RCTs, including 1225 patients with ascites undergoing LVP, showed that in comparison to alternative treatments </a:t>
            </a:r>
            <a:endParaRPr lang="en-US" dirty="0" smtClean="0">
              <a:latin typeface="Bell MT" panose="02020503060305020303" pitchFamily="18" charset="0"/>
            </a:endParaRPr>
          </a:p>
          <a:p>
            <a:pPr>
              <a:buFont typeface="Wingdings" panose="05000000000000000000" pitchFamily="2" charset="2"/>
              <a:buChar char="v"/>
            </a:pPr>
            <a:r>
              <a:rPr lang="en-US" dirty="0" smtClean="0">
                <a:latin typeface="Bell MT" panose="02020503060305020303" pitchFamily="18" charset="0"/>
              </a:rPr>
              <a:t>Albumin </a:t>
            </a:r>
            <a:r>
              <a:rPr lang="en-US" dirty="0">
                <a:latin typeface="Bell MT" panose="02020503060305020303" pitchFamily="18" charset="0"/>
              </a:rPr>
              <a:t>reduced the incidence of PICD [odds ratio = 0.39, 95% confidence interval (CI): 0.27-0.55], </a:t>
            </a:r>
            <a:endParaRPr lang="en-US" dirty="0" smtClean="0">
              <a:latin typeface="Bell MT" panose="02020503060305020303" pitchFamily="18" charset="0"/>
            </a:endParaRPr>
          </a:p>
          <a:p>
            <a:pPr>
              <a:buFont typeface="Wingdings" panose="05000000000000000000" pitchFamily="2" charset="2"/>
              <a:buChar char="v"/>
            </a:pPr>
            <a:r>
              <a:rPr lang="en-US" dirty="0" smtClean="0">
                <a:latin typeface="Bell MT" panose="02020503060305020303" pitchFamily="18" charset="0"/>
              </a:rPr>
              <a:t>Hyponatremia </a:t>
            </a:r>
            <a:r>
              <a:rPr lang="en-US" dirty="0">
                <a:latin typeface="Bell MT" panose="02020503060305020303" pitchFamily="18" charset="0"/>
              </a:rPr>
              <a:t>(odds ratio = 0.58, 95%CI: 0.39–0.87), </a:t>
            </a:r>
            <a:endParaRPr lang="en-US" dirty="0" smtClean="0">
              <a:latin typeface="Bell MT" panose="02020503060305020303" pitchFamily="18" charset="0"/>
            </a:endParaRPr>
          </a:p>
          <a:p>
            <a:pPr>
              <a:buFont typeface="Wingdings" panose="05000000000000000000" pitchFamily="2" charset="2"/>
              <a:buChar char="v"/>
            </a:pPr>
            <a:r>
              <a:rPr lang="en-US" dirty="0" smtClean="0">
                <a:latin typeface="Bell MT" panose="02020503060305020303" pitchFamily="18" charset="0"/>
              </a:rPr>
              <a:t>and </a:t>
            </a:r>
            <a:r>
              <a:rPr lang="en-US" dirty="0">
                <a:latin typeface="Bell MT" panose="02020503060305020303" pitchFamily="18" charset="0"/>
              </a:rPr>
              <a:t>mortality (odds ratio = 0.64, 95%CI: 0.41–0.98), </a:t>
            </a:r>
            <a:endParaRPr lang="en-US" dirty="0" smtClean="0">
              <a:latin typeface="Bell MT" panose="02020503060305020303" pitchFamily="18" charset="0"/>
            </a:endParaRPr>
          </a:p>
          <a:p>
            <a:pPr marL="0" indent="0">
              <a:buNone/>
            </a:pPr>
            <a:r>
              <a:rPr lang="en-US" dirty="0" smtClean="0">
                <a:solidFill>
                  <a:schemeClr val="accent2">
                    <a:lumMod val="50000"/>
                  </a:schemeClr>
                </a:solidFill>
                <a:latin typeface="Bell MT" panose="02020503060305020303" pitchFamily="18" charset="0"/>
              </a:rPr>
              <a:t>which </a:t>
            </a:r>
            <a:r>
              <a:rPr lang="en-US" dirty="0">
                <a:solidFill>
                  <a:schemeClr val="accent2">
                    <a:lumMod val="50000"/>
                  </a:schemeClr>
                </a:solidFill>
                <a:latin typeface="Bell MT" panose="02020503060305020303" pitchFamily="18" charset="0"/>
              </a:rPr>
              <a:t>appeared to be definitive evidence regarding the role of albumin infusion in LVP.</a:t>
            </a:r>
            <a:endParaRPr lang="en-US" dirty="0">
              <a:solidFill>
                <a:schemeClr val="accent2">
                  <a:lumMod val="50000"/>
                </a:schemeClr>
              </a:solidFill>
            </a:endParaRPr>
          </a:p>
        </p:txBody>
      </p:sp>
      <p:sp>
        <p:nvSpPr>
          <p:cNvPr id="4" name="Slide Number Placeholder 3"/>
          <p:cNvSpPr>
            <a:spLocks noGrp="1"/>
          </p:cNvSpPr>
          <p:nvPr>
            <p:ph type="sldNum" sz="quarter" idx="12"/>
          </p:nvPr>
        </p:nvSpPr>
        <p:spPr/>
        <p:txBody>
          <a:bodyPr/>
          <a:lstStyle/>
          <a:p>
            <a:fld id="{23E879CF-B771-44BD-A69D-C3F7F30296AE}" type="slidenum">
              <a:rPr lang="en-US" smtClean="0"/>
              <a:t>7</a:t>
            </a:fld>
            <a:endParaRPr lang="en-US"/>
          </a:p>
        </p:txBody>
      </p:sp>
    </p:spTree>
    <p:extLst>
      <p:ext uri="{BB962C8B-B14F-4D97-AF65-F5344CB8AC3E}">
        <p14:creationId xmlns:p14="http://schemas.microsoft.com/office/powerpoint/2010/main" val="3153501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solidFill>
                  <a:srgbClr val="C00000"/>
                </a:solidFill>
                <a:latin typeface="AgencyFB" panose="02000806040000020003" pitchFamily="2" charset="0"/>
              </a:rPr>
              <a:t>Large Volume Paracentesis</a:t>
            </a:r>
            <a:endParaRPr lang="en-US" dirty="0"/>
          </a:p>
        </p:txBody>
      </p:sp>
      <p:sp>
        <p:nvSpPr>
          <p:cNvPr id="3" name="Content Placeholder 2"/>
          <p:cNvSpPr>
            <a:spLocks noGrp="1"/>
          </p:cNvSpPr>
          <p:nvPr>
            <p:ph idx="1"/>
          </p:nvPr>
        </p:nvSpPr>
        <p:spPr/>
        <p:txBody>
          <a:bodyPr>
            <a:normAutofit/>
          </a:bodyPr>
          <a:lstStyle/>
          <a:p>
            <a:pPr marL="0" indent="0">
              <a:buNone/>
            </a:pPr>
            <a:r>
              <a:rPr lang="en-US" sz="2200" dirty="0">
                <a:latin typeface="Bell MT" panose="02020503060305020303" pitchFamily="18" charset="0"/>
              </a:rPr>
              <a:t>However, in 2019 another meta-analysis, including 25 RCTs, revisited this issue. </a:t>
            </a:r>
          </a:p>
          <a:p>
            <a:pPr marL="0" indent="0">
              <a:buNone/>
            </a:pPr>
            <a:r>
              <a:rPr lang="en-US" sz="2200" dirty="0">
                <a:latin typeface="Bell MT" panose="02020503060305020303" pitchFamily="18" charset="0"/>
              </a:rPr>
              <a:t>According to this systematic review, there was no evidence of significant reduction in mortality or renal impairment when any volume expansion was compared to no volume expansion at all, but it should be highlighted that only one and two RCTs using albumin actually contributed to the analyses of these outcomes, </a:t>
            </a:r>
            <a:r>
              <a:rPr lang="en-US" sz="2200" dirty="0" smtClean="0">
                <a:latin typeface="Bell MT" panose="02020503060305020303" pitchFamily="18" charset="0"/>
              </a:rPr>
              <a:t>respectively: </a:t>
            </a:r>
            <a:endParaRPr lang="en-US" sz="2200" dirty="0">
              <a:latin typeface="Bell MT" panose="02020503060305020303" pitchFamily="18" charset="0"/>
            </a:endParaRPr>
          </a:p>
          <a:p>
            <a:pPr>
              <a:buFont typeface="Wingdings" panose="05000000000000000000" pitchFamily="2" charset="2"/>
              <a:buChar char="v"/>
            </a:pPr>
            <a:r>
              <a:rPr lang="en-US" sz="2200" dirty="0">
                <a:latin typeface="Bell MT" panose="02020503060305020303" pitchFamily="18" charset="0"/>
              </a:rPr>
              <a:t>When albumin was compared to other plasma expanders, there were significant benefits of using albumin regarding prevention of PICD [risk ratio (RR) = 1.98, 95%CI: 1.31–2.99] </a:t>
            </a:r>
            <a:endParaRPr lang="en-US" sz="2200" dirty="0" smtClean="0">
              <a:latin typeface="Bell MT" panose="02020503060305020303" pitchFamily="18" charset="0"/>
            </a:endParaRPr>
          </a:p>
          <a:p>
            <a:pPr>
              <a:buFont typeface="Wingdings" panose="05000000000000000000" pitchFamily="2" charset="2"/>
              <a:buChar char="v"/>
            </a:pPr>
            <a:r>
              <a:rPr lang="en-US" sz="2200" dirty="0" smtClean="0">
                <a:latin typeface="Bell MT" panose="02020503060305020303" pitchFamily="18" charset="0"/>
              </a:rPr>
              <a:t>and </a:t>
            </a:r>
            <a:r>
              <a:rPr lang="en-US" sz="2200" dirty="0">
                <a:latin typeface="Bell MT" panose="02020503060305020303" pitchFamily="18" charset="0"/>
              </a:rPr>
              <a:t>hyponatremia (RR = 1.49, 95%CI: 1.03–2.14), </a:t>
            </a:r>
            <a:endParaRPr lang="en-US" sz="2200" dirty="0" smtClean="0">
              <a:latin typeface="Bell MT" panose="02020503060305020303" pitchFamily="18" charset="0"/>
            </a:endParaRPr>
          </a:p>
          <a:p>
            <a:pPr>
              <a:buFont typeface="Wingdings" panose="05000000000000000000" pitchFamily="2" charset="2"/>
              <a:buChar char="v"/>
            </a:pPr>
            <a:r>
              <a:rPr lang="en-US" sz="2200" dirty="0" smtClean="0">
                <a:latin typeface="Bell MT" panose="02020503060305020303" pitchFamily="18" charset="0"/>
              </a:rPr>
              <a:t>but </a:t>
            </a:r>
            <a:r>
              <a:rPr lang="en-US" sz="2200" dirty="0">
                <a:latin typeface="Bell MT" panose="02020503060305020303" pitchFamily="18" charset="0"/>
              </a:rPr>
              <a:t>there was no evidence of significant differences between treatments regarding renal impairment (RR = 1.17, 95%CI: 0.71–1.91) and mortality (RR = 1.03, 95%CI: 0.82–1.30). </a:t>
            </a:r>
          </a:p>
          <a:p>
            <a:pPr marL="0" indent="0">
              <a:buNone/>
            </a:pPr>
            <a:endParaRPr lang="en-US" dirty="0">
              <a:solidFill>
                <a:schemeClr val="accent2">
                  <a:lumMod val="50000"/>
                </a:schemeClr>
              </a:solidFill>
            </a:endParaRPr>
          </a:p>
        </p:txBody>
      </p:sp>
      <p:sp>
        <p:nvSpPr>
          <p:cNvPr id="4" name="Slide Number Placeholder 3"/>
          <p:cNvSpPr>
            <a:spLocks noGrp="1"/>
          </p:cNvSpPr>
          <p:nvPr>
            <p:ph type="sldNum" sz="quarter" idx="12"/>
          </p:nvPr>
        </p:nvSpPr>
        <p:spPr/>
        <p:txBody>
          <a:bodyPr/>
          <a:lstStyle/>
          <a:p>
            <a:fld id="{23E879CF-B771-44BD-A69D-C3F7F30296AE}" type="slidenum">
              <a:rPr lang="en-US" smtClean="0"/>
              <a:t>8</a:t>
            </a:fld>
            <a:endParaRPr lang="en-US"/>
          </a:p>
        </p:txBody>
      </p:sp>
    </p:spTree>
    <p:extLst>
      <p:ext uri="{BB962C8B-B14F-4D97-AF65-F5344CB8AC3E}">
        <p14:creationId xmlns:p14="http://schemas.microsoft.com/office/powerpoint/2010/main" val="3079376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solidFill>
                  <a:srgbClr val="C00000"/>
                </a:solidFill>
                <a:latin typeface="AgencyFB" panose="02000806040000020003" pitchFamily="2" charset="0"/>
              </a:rPr>
              <a:t>Large Volume Paracentesis</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a:latin typeface="Bell MT" panose="02020503060305020303" pitchFamily="18" charset="0"/>
              </a:rPr>
              <a:t>An RCT compared the effect of </a:t>
            </a:r>
            <a:r>
              <a:rPr lang="en-US" sz="2000" dirty="0" err="1" smtClean="0">
                <a:latin typeface="Bell MT" panose="02020503060305020303" pitchFamily="18" charset="0"/>
              </a:rPr>
              <a:t>Midodrine</a:t>
            </a:r>
            <a:r>
              <a:rPr lang="en-US" sz="2000" dirty="0" smtClean="0">
                <a:latin typeface="Bell MT" panose="02020503060305020303" pitchFamily="18" charset="0"/>
              </a:rPr>
              <a:t> </a:t>
            </a:r>
            <a:r>
              <a:rPr lang="en-US" sz="2000" dirty="0">
                <a:latin typeface="Bell MT" panose="02020503060305020303" pitchFamily="18" charset="0"/>
              </a:rPr>
              <a:t>and standard albumin doses in preventing PICD in 50 patients with cirrhosis and tense refractory ascites. </a:t>
            </a:r>
          </a:p>
          <a:p>
            <a:pPr marL="0" indent="0">
              <a:buNone/>
            </a:pPr>
            <a:r>
              <a:rPr lang="en-US" sz="2000" dirty="0" err="1">
                <a:latin typeface="Bell MT" panose="02020503060305020303" pitchFamily="18" charset="0"/>
              </a:rPr>
              <a:t>Midodrine</a:t>
            </a:r>
            <a:r>
              <a:rPr lang="en-US" sz="2000" dirty="0">
                <a:latin typeface="Bell MT" panose="02020503060305020303" pitchFamily="18" charset="0"/>
              </a:rPr>
              <a:t> therapy was associated with higher incidence of AKI, worsening of hyponatremia, and higher plasma renin activity and plasma aldosterone concentration, suggesting that this drug is not as effective as intravenous albumin in preventing PICD after LVP.</a:t>
            </a:r>
          </a:p>
        </p:txBody>
      </p:sp>
      <p:sp>
        <p:nvSpPr>
          <p:cNvPr id="4" name="Slide Number Placeholder 3"/>
          <p:cNvSpPr>
            <a:spLocks noGrp="1"/>
          </p:cNvSpPr>
          <p:nvPr>
            <p:ph type="sldNum" sz="quarter" idx="12"/>
          </p:nvPr>
        </p:nvSpPr>
        <p:spPr/>
        <p:txBody>
          <a:bodyPr/>
          <a:lstStyle/>
          <a:p>
            <a:fld id="{23E879CF-B771-44BD-A69D-C3F7F30296AE}" type="slidenum">
              <a:rPr lang="en-US" smtClean="0"/>
              <a:t>9</a:t>
            </a:fld>
            <a:endParaRPr lang="en-US"/>
          </a:p>
        </p:txBody>
      </p:sp>
      <p:pic>
        <p:nvPicPr>
          <p:cNvPr id="5" name="Picture 4"/>
          <p:cNvPicPr>
            <a:picLocks noChangeAspect="1"/>
          </p:cNvPicPr>
          <p:nvPr/>
        </p:nvPicPr>
        <p:blipFill>
          <a:blip r:embed="rId2"/>
          <a:stretch>
            <a:fillRect/>
          </a:stretch>
        </p:blipFill>
        <p:spPr>
          <a:xfrm>
            <a:off x="3160980" y="3490912"/>
            <a:ext cx="5076825" cy="3048000"/>
          </a:xfrm>
          <a:prstGeom prst="rect">
            <a:avLst/>
          </a:prstGeom>
        </p:spPr>
      </p:pic>
    </p:spTree>
    <p:extLst>
      <p:ext uri="{BB962C8B-B14F-4D97-AF65-F5344CB8AC3E}">
        <p14:creationId xmlns:p14="http://schemas.microsoft.com/office/powerpoint/2010/main" val="41153580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370</TotalTime>
  <Words>4052</Words>
  <Application>Microsoft Office PowerPoint</Application>
  <PresentationFormat>Widescreen</PresentationFormat>
  <Paragraphs>257</Paragraphs>
  <Slides>52</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0 Davat</vt:lpstr>
      <vt:lpstr>0 Farnaz</vt:lpstr>
      <vt:lpstr>AgencyFB</vt:lpstr>
      <vt:lpstr>Arial</vt:lpstr>
      <vt:lpstr>Bell MT</vt:lpstr>
      <vt:lpstr>Calibri</vt:lpstr>
      <vt:lpstr>Calibri Light</vt:lpstr>
      <vt:lpstr>Wingdings</vt:lpstr>
      <vt:lpstr>Office Theme</vt:lpstr>
      <vt:lpstr>PowerPoint Presentation</vt:lpstr>
      <vt:lpstr>PowerPoint Presentation</vt:lpstr>
      <vt:lpstr>INTRODUCTION</vt:lpstr>
      <vt:lpstr>Objective</vt:lpstr>
      <vt:lpstr>Large Volume Paracentesis</vt:lpstr>
      <vt:lpstr>Large Volume Paracentesis</vt:lpstr>
      <vt:lpstr>Large Volume Paracentesis</vt:lpstr>
      <vt:lpstr>Large Volume Paracentesis</vt:lpstr>
      <vt:lpstr>Large Volume Paracentesis</vt:lpstr>
      <vt:lpstr>Large Volume Paracentesis</vt:lpstr>
      <vt:lpstr>Large Volume Paracentesis</vt:lpstr>
      <vt:lpstr>AKI and Hepatorenal Syndrome</vt:lpstr>
      <vt:lpstr>AKI and Hepatorenal Syndrome</vt:lpstr>
      <vt:lpstr>AKI and Hepatorenal Syndrome</vt:lpstr>
      <vt:lpstr>AKI and Hepatorenal Syndrome</vt:lpstr>
      <vt:lpstr>SBP</vt:lpstr>
      <vt:lpstr>SBP</vt:lpstr>
      <vt:lpstr>SBP</vt:lpstr>
      <vt:lpstr>SBP</vt:lpstr>
      <vt:lpstr>SBP</vt:lpstr>
      <vt:lpstr>Extraperitoneal Infections</vt:lpstr>
      <vt:lpstr>Extraperitoneal Infections</vt:lpstr>
      <vt:lpstr>Extraperitoneal Infections</vt:lpstr>
      <vt:lpstr>Extraperitoneal Infections</vt:lpstr>
      <vt:lpstr>Extraperitoneal Infections</vt:lpstr>
      <vt:lpstr>Extraperitoneal Infections</vt:lpstr>
      <vt:lpstr>LONG-TERM ALBUMIN ADMINISTRATION</vt:lpstr>
      <vt:lpstr>LONG-TERM ALBUMIN ADMINISTRATION</vt:lpstr>
      <vt:lpstr>LONG-TERM ALBUMIN ADMINISTRATION</vt:lpstr>
      <vt:lpstr>LONG-TERM ALBUMIN ADMINISTRATION</vt:lpstr>
      <vt:lpstr>LONG-TERM ALBUMIN ADMINISTRATION</vt:lpstr>
      <vt:lpstr>LONG-TERM ALBUMIN ADMINISTRATION</vt:lpstr>
      <vt:lpstr>LONG-TERM ALBUMIN ADMINISTRATION</vt:lpstr>
      <vt:lpstr>Other Indications</vt:lpstr>
      <vt:lpstr>Decompensated cirrhosis </vt:lpstr>
      <vt:lpstr>HE </vt:lpstr>
      <vt:lpstr>HE </vt:lpstr>
      <vt:lpstr>HE </vt:lpstr>
      <vt:lpstr>HE </vt:lpstr>
      <vt:lpstr>Cirrhotic cardiomyopathy </vt:lpstr>
      <vt:lpstr>ACLF </vt:lpstr>
      <vt:lpstr>PREDICTION OF RESPONSE TO ALBUMIN ADMINISTRATION</vt:lpstr>
      <vt:lpstr>Adverse Events</vt:lpstr>
      <vt:lpstr>Economic Aspects</vt:lpstr>
      <vt:lpstr>Conclusion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Samar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Navid Kalantari</dc:creator>
  <cp:lastModifiedBy>dell</cp:lastModifiedBy>
  <cp:revision>197</cp:revision>
  <dcterms:created xsi:type="dcterms:W3CDTF">2023-01-17T14:19:57Z</dcterms:created>
  <dcterms:modified xsi:type="dcterms:W3CDTF">2023-01-27T11:48:52Z</dcterms:modified>
</cp:coreProperties>
</file>